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1" r:id="rId3"/>
    <p:sldId id="299" r:id="rId4"/>
    <p:sldId id="300" r:id="rId5"/>
    <p:sldId id="282" r:id="rId6"/>
    <p:sldId id="283" r:id="rId7"/>
    <p:sldId id="284" r:id="rId8"/>
    <p:sldId id="285" r:id="rId9"/>
    <p:sldId id="277" r:id="rId10"/>
    <p:sldId id="280" r:id="rId11"/>
    <p:sldId id="279" r:id="rId12"/>
    <p:sldId id="260" r:id="rId13"/>
    <p:sldId id="286" r:id="rId14"/>
    <p:sldId id="287" r:id="rId15"/>
    <p:sldId id="289" r:id="rId16"/>
    <p:sldId id="290" r:id="rId17"/>
    <p:sldId id="292" r:id="rId18"/>
    <p:sldId id="293" r:id="rId19"/>
    <p:sldId id="294" r:id="rId20"/>
    <p:sldId id="295" r:id="rId22"/>
    <p:sldId id="291" r:id="rId23"/>
    <p:sldId id="298" r:id="rId24"/>
    <p:sldId id="301" r:id="rId25"/>
    <p:sldId id="302" r:id="rId26"/>
    <p:sldId id="303" r:id="rId27"/>
    <p:sldId id="309" r:id="rId28"/>
    <p:sldId id="310" r:id="rId29"/>
    <p:sldId id="311" r:id="rId30"/>
    <p:sldId id="288" r:id="rId31"/>
    <p:sldId id="269" r:id="rId32"/>
    <p:sldId id="270" r:id="rId33"/>
    <p:sldId id="271" r:id="rId34"/>
  </p:sldIdLst>
  <p:sldSz cx="123444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593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68" y="-96"/>
      </p:cViewPr>
      <p:guideLst>
        <p:guide orient="horz" pos="216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BE5CDA3-0AD5-4E8B-859B-BE42FF81D661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BF74C4-8A41-4C8B-97A2-75961D65173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EC7E58-22FB-476B-B7B9-893F135C2591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00"/>
            <a:ext cx="86410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2F7CF-5B10-4349-8EE7-9891A9B16F5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E228A-B30E-45E5-B91E-B11EBF12A61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7E489-1E36-4E3F-A608-C3139C7AE82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C55BA-14DE-4A14-AEDE-1BEA228221E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9690" y="274639"/>
            <a:ext cx="277749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74639"/>
            <a:ext cx="81267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5F5CD-3878-4749-8E82-50A22599624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71616-3611-45F4-A6B5-537D0C8A0B7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DA085-0BFF-48CA-B368-1993875ADF8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5C8E2-1333-4223-AA9C-71DD66ECEFF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01"/>
            <a:ext cx="104927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2906713"/>
            <a:ext cx="104927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306DD-485E-41DC-A493-A0F6CA60EBB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3D3D7-1DCD-43A2-B59D-49A41F6FFF7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1600201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070" y="1600201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3EF91-19AB-4AA7-8DC2-EA83550329B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3BF51-7E3F-4BCC-840A-B75CDDBCD39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535113"/>
            <a:ext cx="54542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85" y="1535113"/>
            <a:ext cx="54563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85" y="2174875"/>
            <a:ext cx="54563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79B21-75A0-4075-A872-DC82E6290541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C767A-E880-4E2B-BB2B-5A0B3E215CC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3472F-1E27-42CE-9BF5-1D29E339D24C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BCB2-B718-4556-A5E0-6D584BDDBDA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663CD-1CCE-4E1A-A630-016318E6A3E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4FC0-493D-4F50-9C7C-BD5670C011C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3050"/>
            <a:ext cx="406122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17" y="273051"/>
            <a:ext cx="6900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1435101"/>
            <a:ext cx="406122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C39E9-8946-4161-9340-C67FCCAE9809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A67B4-0D7B-4E1F-8646-4AD830562E3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4800600"/>
            <a:ext cx="74066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75"/>
            <a:ext cx="74066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C1A65-37F2-495C-84EB-0F68809DDB46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EB6FA-95C6-466A-999D-2CD453E36BA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7538" y="274638"/>
            <a:ext cx="11109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7538" y="1600200"/>
            <a:ext cx="111093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5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6D6CD8-9423-4EC3-9253-051011D82B0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7988" y="6356350"/>
            <a:ext cx="3908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71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DB04FD-7F1C-435C-926B-BDCC71D3946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24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NULL" TargetMode="Externa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"/>
            <a:ext cx="9829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" y="1711036"/>
            <a:ext cx="50291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0" y="2286000"/>
            <a:ext cx="502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22" y="3124200"/>
            <a:ext cx="5036127" cy="363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45382" y="598024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C00000"/>
                </a:solidFill>
              </a:rPr>
              <a:t>The article is pessimistic. Living faster does nor mean living better.</a:t>
            </a:r>
            <a:endParaRPr lang="en-US" sz="2400" b="1" i="1">
              <a:solidFill>
                <a:srgbClr val="C0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82" y="1751839"/>
            <a:ext cx="5257800" cy="4281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69492" y="6369360"/>
            <a:ext cx="343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</a:rPr>
              <a:t>(The car hits him/runs him over)</a:t>
            </a:r>
            <a:endParaRPr lang="en-US" b="1" i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89288" y="381000"/>
            <a:ext cx="6069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Arial Black" panose="020B0A04020102020204" pitchFamily="34" charset="0"/>
              </a:rPr>
              <a:t>IMPORTANT NOTE:</a:t>
            </a:r>
            <a:r>
              <a:rPr lang="en-US" sz="3600" b="1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endParaRPr lang="en-US" sz="3600" b="1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2325" y="1392238"/>
            <a:ext cx="1049337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sz="3600" b="1">
                <a:solidFill>
                  <a:srgbClr val="0070C0"/>
                </a:solidFill>
                <a:latin typeface="Calibri" panose="020F0502020204030204"/>
                <a:cs typeface="+mn-cs"/>
              </a:rPr>
              <a:t>With some 2-syllable adjectives end in “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le, er, ow, et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  <a:cs typeface="+mn-cs"/>
              </a:rPr>
              <a:t>”, we can use 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"-er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  <a:cs typeface="+mn-cs"/>
              </a:rPr>
              <a:t>" </a:t>
            </a:r>
            <a:r>
              <a:rPr lang="en-US" sz="3600" b="1" i="1">
                <a:solidFill>
                  <a:srgbClr val="0070C0"/>
                </a:solidFill>
                <a:latin typeface="Calibri" panose="020F0502020204030204"/>
                <a:cs typeface="+mn-cs"/>
              </a:rPr>
              <a:t>OR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  <a:cs typeface="+mn-cs"/>
              </a:rPr>
              <a:t> "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more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  <a:cs typeface="+mn-cs"/>
              </a:rPr>
              <a:t>":</a:t>
            </a:r>
            <a:endParaRPr lang="en-US" sz="3600" b="1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8400" y="3048000"/>
            <a:ext cx="701040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quiet → quiet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er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/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more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 quiet</a:t>
            </a:r>
            <a:b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</a:b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clever → clever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er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/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more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 clever</a:t>
            </a:r>
            <a:b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</a:b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narrow → narrow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er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/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more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 narrow</a:t>
            </a:r>
            <a:b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</a:b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simple → simpl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er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/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more</a:t>
            </a:r>
            <a:r>
              <a:rPr lang="en-US" sz="3600" b="1">
                <a:solidFill>
                  <a:srgbClr val="7030A0"/>
                </a:solidFill>
                <a:latin typeface="+mj-lt"/>
                <a:cs typeface="+mn-cs"/>
              </a:rPr>
              <a:t> simple</a:t>
            </a:r>
            <a:endParaRPr lang="en-US" sz="3600" b="1">
              <a:solidFill>
                <a:srgbClr val="7030A0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0538" y="1050925"/>
            <a:ext cx="30368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  <a:latin typeface="Comic Sans MS" panose="030F0702030302020204" pitchFamily="66" charset="0"/>
              </a:rPr>
              <a:t>Short Adjs:</a:t>
            </a:r>
            <a:endParaRPr lang="en-US" sz="3200" b="1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4200" y="3790950"/>
            <a:ext cx="2782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  <a:latin typeface="Comic Sans MS" panose="030F0702030302020204" pitchFamily="66" charset="0"/>
              </a:rPr>
              <a:t>Long Adjs:</a:t>
            </a:r>
            <a:endParaRPr lang="en-US" sz="3200" b="1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5" name="TextBox 6"/>
          <p:cNvSpPr txBox="1">
            <a:spLocks noChangeArrowheads="1"/>
          </p:cNvSpPr>
          <p:nvPr/>
        </p:nvSpPr>
        <p:spPr bwMode="auto">
          <a:xfrm>
            <a:off x="720725" y="290513"/>
            <a:ext cx="2673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FORMS</a:t>
            </a:r>
            <a:r>
              <a:rPr lang="en-US" sz="36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6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7400" y="2324100"/>
            <a:ext cx="8126413" cy="1138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3600" b="1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Ex:  My brother is tall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er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than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you.</a:t>
            </a:r>
            <a:endParaRPr lang="en-US" sz="3200" b="1">
              <a:solidFill>
                <a:srgbClr val="00B050"/>
              </a:solidFill>
              <a:latin typeface="Calibri" panose="020F0502020204030204"/>
              <a:cs typeface="+mn-cs"/>
            </a:endParaRPr>
          </a:p>
          <a:p>
            <a:pPr>
              <a:defRPr/>
            </a:pP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        Bikes are slow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er than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cars.</a:t>
            </a:r>
            <a:endParaRPr lang="en-US" sz="2000"/>
          </a:p>
        </p:txBody>
      </p:sp>
      <p:sp>
        <p:nvSpPr>
          <p:cNvPr id="4" name="Rectangle 3"/>
          <p:cNvSpPr/>
          <p:nvPr/>
        </p:nvSpPr>
        <p:spPr>
          <a:xfrm>
            <a:off x="1731963" y="4673600"/>
            <a:ext cx="1036002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S + tobe + more + long adj + than + Noun/Pronoun</a:t>
            </a:r>
            <a:endParaRPr lang="en-US" sz="280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0913" y="5373688"/>
            <a:ext cx="8907462" cy="11382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Ex:  Lara is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more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beautiful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than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her older sister                  </a:t>
            </a:r>
            <a:endParaRPr lang="en-US" sz="3200" b="1" i="1">
              <a:solidFill>
                <a:srgbClr val="00B050"/>
              </a:solidFill>
              <a:latin typeface="Calibri" panose="020F0502020204030204"/>
              <a:cs typeface="+mn-cs"/>
            </a:endParaRPr>
          </a:p>
          <a:p>
            <a:pPr>
              <a:defRPr/>
            </a:pP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       </a:t>
            </a:r>
            <a:r>
              <a:rPr lang="en-US" sz="3200" b="1" i="1">
                <a:solidFill>
                  <a:srgbClr val="00B050"/>
                </a:solidFill>
              </a:rPr>
              <a:t>He is </a:t>
            </a:r>
            <a:r>
              <a:rPr lang="en-US" sz="3200" b="1" i="1">
                <a:solidFill>
                  <a:srgbClr val="FF0000"/>
                </a:solidFill>
              </a:rPr>
              <a:t>more</a:t>
            </a:r>
            <a:r>
              <a:rPr lang="en-US" sz="3200" b="1" i="1">
                <a:solidFill>
                  <a:srgbClr val="00B050"/>
                </a:solidFill>
              </a:rPr>
              <a:t> intelligent </a:t>
            </a:r>
            <a:r>
              <a:rPr lang="en-US" sz="3200" b="1" i="1">
                <a:solidFill>
                  <a:srgbClr val="FF0000"/>
                </a:solidFill>
              </a:rPr>
              <a:t>than</a:t>
            </a:r>
            <a:r>
              <a:rPr lang="en-US" sz="3200" b="1" i="1">
                <a:solidFill>
                  <a:srgbClr val="00B050"/>
                </a:solidFill>
              </a:rPr>
              <a:t> me (I am) </a:t>
            </a:r>
            <a:endParaRPr lang="en-US" sz="3200" b="1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1963" y="1636713"/>
            <a:ext cx="9885362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S + tobe + shot adj + er + than + Noun/Pronoun</a:t>
            </a:r>
            <a:endParaRPr lang="en-US" sz="3600" b="1">
              <a:solidFill>
                <a:srgbClr val="FF0000"/>
              </a:solidFill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0245" grpId="0"/>
      <p:bldP spid="2" grpId="0"/>
      <p:bldP spid="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3035300" y="304800"/>
            <a:ext cx="6105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</a:rPr>
              <a:t>Comparative adverbs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865188" y="1038225"/>
            <a:ext cx="24177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tr-TR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Ex</a:t>
            </a:r>
            <a:r>
              <a:rPr lang="en-US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amples:</a:t>
            </a:r>
            <a:endParaRPr lang="tr-TR" sz="3600" b="1" i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3738" y="4664075"/>
            <a:ext cx="651192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He 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drives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more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 slowly </a:t>
            </a:r>
            <a:r>
              <a:rPr lang="tr-TR" sz="3600" b="1" i="1" u="sng">
                <a:solidFill>
                  <a:srgbClr val="FF0000"/>
                </a:solidFill>
                <a:latin typeface="+mj-lt"/>
              </a:rPr>
              <a:t>than</a:t>
            </a:r>
            <a:r>
              <a:rPr lang="tr-TR" sz="3600" b="1">
                <a:solidFill>
                  <a:srgbClr val="FF000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me.</a:t>
            </a:r>
            <a:endParaRPr lang="tr-TR" sz="36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1789113" y="1905000"/>
            <a:ext cx="7204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>
                <a:solidFill>
                  <a:srgbClr val="0070C0"/>
                </a:solidFill>
              </a:rPr>
              <a:t>Planes go </a:t>
            </a:r>
            <a:r>
              <a:rPr lang="en-US" sz="3600" b="1">
                <a:solidFill>
                  <a:srgbClr val="FF0000"/>
                </a:solidFill>
              </a:rPr>
              <a:t>faster than </a:t>
            </a:r>
            <a:r>
              <a:rPr lang="en-US" sz="3600" b="1">
                <a:solidFill>
                  <a:srgbClr val="0070C0"/>
                </a:solidFill>
              </a:rPr>
              <a:t>trains</a:t>
            </a:r>
            <a:endParaRPr lang="en-US" sz="3600" b="1">
              <a:solidFill>
                <a:srgbClr val="0070C0"/>
              </a:solidFill>
            </a:endParaRPr>
          </a:p>
        </p:txBody>
      </p:sp>
      <p:pic>
        <p:nvPicPr>
          <p:cNvPr id="11270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9550"/>
            <a:ext cx="2365375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749550"/>
            <a:ext cx="2713037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  <p:bldP spid="6" grpId="0"/>
      <p:bldP spid="112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3"/>
          <p:cNvSpPr txBox="1">
            <a:spLocks noChangeArrowheads="1"/>
          </p:cNvSpPr>
          <p:nvPr/>
        </p:nvSpPr>
        <p:spPr bwMode="auto">
          <a:xfrm>
            <a:off x="720725" y="290513"/>
            <a:ext cx="2057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USES:</a:t>
            </a:r>
            <a:endParaRPr lang="en-US" sz="32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31888" y="876300"/>
            <a:ext cx="11060112" cy="1143000"/>
          </a:xfrm>
        </p:spPr>
        <p:txBody>
          <a:bodyPr/>
          <a:lstStyle/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lang="en-US" sz="3600" b="1" smtClean="0">
                <a:solidFill>
                  <a:srgbClr val="FF0000"/>
                </a:solidFill>
              </a:rPr>
              <a:t>We use </a:t>
            </a:r>
            <a:r>
              <a:rPr lang="en-US" sz="3600" b="1" smtClean="0">
                <a:solidFill>
                  <a:srgbClr val="0070C0"/>
                </a:solidFill>
              </a:rPr>
              <a:t>Comparative advebs </a:t>
            </a:r>
            <a:r>
              <a:rPr lang="en-US" sz="3600" b="1" smtClean="0">
                <a:solidFill>
                  <a:srgbClr val="FF0000"/>
                </a:solidFill>
              </a:rPr>
              <a:t>to compare two actions.</a:t>
            </a:r>
            <a:endParaRPr lang="tr-TR" sz="3600" smtClean="0">
              <a:solidFill>
                <a:srgbClr val="FF0000"/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930525" y="2881313"/>
            <a:ext cx="2157413" cy="3770312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fast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hard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high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low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late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wide</a:t>
            </a:r>
            <a:endParaRPr lang="en-GB" sz="36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351338" y="3151188"/>
            <a:ext cx="884237" cy="3230562"/>
          </a:xfrm>
          <a:prstGeom prst="rightBrace">
            <a:avLst>
              <a:gd name="adj1" fmla="val 0"/>
              <a:gd name="adj2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Content Placeholder 1"/>
          <p:cNvSpPr txBox="1"/>
          <p:nvPr/>
        </p:nvSpPr>
        <p:spPr bwMode="auto">
          <a:xfrm>
            <a:off x="5146675" y="4483100"/>
            <a:ext cx="1670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0070C0"/>
                </a:solidFill>
              </a:rPr>
              <a:t>  + “</a:t>
            </a:r>
            <a:r>
              <a:rPr lang="en-GB" sz="3600" b="1">
                <a:solidFill>
                  <a:srgbClr val="C00000"/>
                </a:solidFill>
              </a:rPr>
              <a:t>er</a:t>
            </a:r>
            <a:r>
              <a:rPr lang="en-GB" sz="3600" b="1">
                <a:solidFill>
                  <a:srgbClr val="0070C0"/>
                </a:solidFill>
              </a:rPr>
              <a:t>”</a:t>
            </a:r>
            <a:endParaRPr lang="en-GB" sz="3600" b="1">
              <a:solidFill>
                <a:srgbClr val="0070C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056438" y="4483100"/>
            <a:ext cx="446087" cy="45561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12125" y="2865438"/>
            <a:ext cx="2133600" cy="38004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fast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hard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high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low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lat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wid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7075" y="2152650"/>
            <a:ext cx="314007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  <a:cs typeface="+mn-cs"/>
              </a:rPr>
              <a:t>Short adverbs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5" grpId="0"/>
      <p:bldP spid="6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>
          <a:xfrm>
            <a:off x="3948113" y="1666875"/>
            <a:ext cx="885825" cy="2736850"/>
          </a:xfrm>
          <a:prstGeom prst="righ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Content Placeholder 1"/>
          <p:cNvSpPr txBox="1"/>
          <p:nvPr/>
        </p:nvSpPr>
        <p:spPr>
          <a:xfrm>
            <a:off x="4918075" y="2643188"/>
            <a:ext cx="2168525" cy="7429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smtClean="0">
                <a:solidFill>
                  <a:srgbClr val="0070C0"/>
                </a:solidFill>
              </a:rPr>
              <a:t>+</a:t>
            </a:r>
            <a:r>
              <a:rPr lang="en-GB" sz="3600" smtClean="0">
                <a:solidFill>
                  <a:sysClr val="windowText" lastClr="000000"/>
                </a:solidFill>
              </a:rPr>
              <a:t> </a:t>
            </a:r>
            <a:r>
              <a:rPr lang="en-GB" sz="3600" b="1" smtClean="0">
                <a:solidFill>
                  <a:srgbClr val="C00000"/>
                </a:solidFill>
              </a:rPr>
              <a:t>“more”</a:t>
            </a:r>
            <a:endParaRPr lang="en-GB" sz="3600" b="1" dirty="0">
              <a:solidFill>
                <a:srgbClr val="C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smtClean="0">
                <a:solidFill>
                  <a:sysClr val="windowText" lastClr="000000"/>
                </a:solidFill>
              </a:rPr>
              <a:t> </a:t>
            </a: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1"/>
          <p:cNvSpPr txBox="1"/>
          <p:nvPr/>
        </p:nvSpPr>
        <p:spPr>
          <a:xfrm>
            <a:off x="1676400" y="1414463"/>
            <a:ext cx="2798763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carefully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happily 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quikly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slowly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sadly</a:t>
            </a:r>
            <a:endParaRPr lang="en-GB" sz="3600" b="1" u="sng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838" y="350838"/>
            <a:ext cx="299720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</a:rPr>
              <a:t>Long adverbs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1363" y="5095875"/>
            <a:ext cx="8012112" cy="113665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Ex: A bike goes </a:t>
            </a:r>
            <a:r>
              <a:rPr lang="en-GB" sz="3200" b="1" i="1">
                <a:solidFill>
                  <a:srgbClr val="FF0000"/>
                </a:solidFill>
                <a:latin typeface="Calibri" panose="020F0502020204030204"/>
              </a:rPr>
              <a:t>more</a:t>
            </a: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 slowly </a:t>
            </a:r>
            <a:r>
              <a:rPr lang="en-GB" sz="3200" b="1" i="1">
                <a:solidFill>
                  <a:srgbClr val="FF0000"/>
                </a:solidFill>
                <a:latin typeface="Calibri" panose="020F0502020204030204"/>
              </a:rPr>
              <a:t>than </a:t>
            </a: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a car </a:t>
            </a:r>
            <a:endParaRPr lang="en-US" sz="3200"/>
          </a:p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    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I drive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more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carefully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than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my brother</a:t>
            </a:r>
            <a:r>
              <a:rPr lang="tr-TR" sz="3600" b="1" i="1" kern="0">
                <a:solidFill>
                  <a:srgbClr val="00B050"/>
                </a:solidFill>
                <a:latin typeface="+mj-lt"/>
              </a:rPr>
              <a:t>.</a:t>
            </a:r>
            <a:r>
              <a:rPr lang="en-GB" sz="3600" b="1" i="1">
                <a:solidFill>
                  <a:srgbClr val="00B050"/>
                </a:solidFill>
                <a:latin typeface="+mj-lt"/>
              </a:rPr>
              <a:t> </a:t>
            </a:r>
            <a:endParaRPr lang="en-GB" sz="36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934200" y="2743200"/>
            <a:ext cx="5111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Content Placeholder 1"/>
          <p:cNvSpPr txBox="1"/>
          <p:nvPr/>
        </p:nvSpPr>
        <p:spPr>
          <a:xfrm>
            <a:off x="7672388" y="1381125"/>
            <a:ext cx="3497262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>
                <a:solidFill>
                  <a:srgbClr val="FF0000"/>
                </a:solidFill>
              </a:rPr>
              <a:t>m</a:t>
            </a:r>
            <a:r>
              <a:rPr lang="en-GB" sz="3600" b="1" smtClean="0">
                <a:solidFill>
                  <a:srgbClr val="FF0000"/>
                </a:solidFill>
              </a:rPr>
              <a:t>ore</a:t>
            </a:r>
            <a:r>
              <a:rPr lang="en-GB" sz="3600" b="1" smtClean="0">
                <a:solidFill>
                  <a:srgbClr val="0070C0"/>
                </a:solidFill>
              </a:rPr>
              <a:t> </a:t>
            </a:r>
            <a:r>
              <a:rPr lang="en-GB" sz="3600" b="1">
                <a:solidFill>
                  <a:srgbClr val="0070C0"/>
                </a:solidFill>
              </a:rPr>
              <a:t>carefully</a:t>
            </a:r>
            <a:endParaRPr lang="en-GB" sz="3600" b="1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FF0000"/>
                </a:solidFill>
              </a:rPr>
              <a:t>more</a:t>
            </a:r>
            <a:r>
              <a:rPr lang="en-GB" sz="3600" b="1" smtClean="0">
                <a:solidFill>
                  <a:srgbClr val="0070C0"/>
                </a:solidFill>
              </a:rPr>
              <a:t> </a:t>
            </a:r>
            <a:r>
              <a:rPr lang="en-GB" sz="3600" b="1">
                <a:solidFill>
                  <a:srgbClr val="0070C0"/>
                </a:solidFill>
              </a:rPr>
              <a:t>happily</a:t>
            </a:r>
            <a:r>
              <a:rPr lang="en-GB" sz="3600" b="1" smtClean="0">
                <a:solidFill>
                  <a:srgbClr val="0070C0"/>
                </a:solidFill>
              </a:rPr>
              <a:t> 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FF0000"/>
                </a:solidFill>
              </a:rPr>
              <a:t>more</a:t>
            </a:r>
            <a:r>
              <a:rPr lang="en-GB" sz="3600" b="1" smtClean="0">
                <a:solidFill>
                  <a:srgbClr val="0070C0"/>
                </a:solidFill>
              </a:rPr>
              <a:t> </a:t>
            </a:r>
            <a:r>
              <a:rPr lang="en-GB" sz="3600" b="1">
                <a:solidFill>
                  <a:srgbClr val="0070C0"/>
                </a:solidFill>
              </a:rPr>
              <a:t>quikly </a:t>
            </a:r>
            <a:endParaRPr lang="en-GB" sz="3600" b="1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FF0000"/>
                </a:solidFill>
              </a:rPr>
              <a:t>more</a:t>
            </a:r>
            <a:r>
              <a:rPr lang="en-GB" sz="3600" b="1" smtClean="0">
                <a:solidFill>
                  <a:srgbClr val="0070C0"/>
                </a:solidFill>
              </a:rPr>
              <a:t> </a:t>
            </a:r>
            <a:r>
              <a:rPr lang="en-GB" sz="3600" b="1">
                <a:solidFill>
                  <a:srgbClr val="0070C0"/>
                </a:solidFill>
              </a:rPr>
              <a:t>slowly</a:t>
            </a:r>
            <a:endParaRPr lang="en-GB" sz="3600" b="1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FF0000"/>
                </a:solidFill>
              </a:rPr>
              <a:t>more</a:t>
            </a:r>
            <a:r>
              <a:rPr lang="en-GB" sz="3600" b="1" smtClean="0">
                <a:solidFill>
                  <a:srgbClr val="0070C0"/>
                </a:solidFill>
              </a:rPr>
              <a:t> </a:t>
            </a:r>
            <a:r>
              <a:rPr lang="en-GB" sz="3600" b="1">
                <a:solidFill>
                  <a:srgbClr val="0070C0"/>
                </a:solidFill>
              </a:rPr>
              <a:t>sadly</a:t>
            </a:r>
            <a:endParaRPr lang="en-GB" sz="3600" b="1" u="sng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14600" y="900545"/>
            <a:ext cx="8012430" cy="4419600"/>
          </a:xfrm>
          <a:prstGeom prst="roundRect">
            <a:avLst/>
          </a:prstGeom>
          <a:solidFill>
            <a:srgbClr val="FFEF6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Irregular words change;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well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= </a:t>
            </a: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better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many/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much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= more</a:t>
            </a:r>
            <a:endParaRPr lang="tr-TR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little = less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far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farther/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further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(tg+kc)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       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538" y="1066800"/>
            <a:ext cx="2600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en-US" sz="3200" b="1">
                <a:solidFill>
                  <a:srgbClr val="0070C0"/>
                </a:solidFill>
                <a:latin typeface="+mj-lt"/>
              </a:rPr>
              <a:t>Short Advs:</a:t>
            </a:r>
            <a:endParaRPr lang="en-US" sz="32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5163" y="3194050"/>
            <a:ext cx="2784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  <a:latin typeface="Comic Sans MS" panose="030F0702030302020204" pitchFamily="66" charset="0"/>
              </a:rPr>
              <a:t>Long Adjs:</a:t>
            </a:r>
            <a:endParaRPr lang="en-US" sz="3200" b="1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720725" y="290513"/>
            <a:ext cx="2673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FORMS</a:t>
            </a:r>
            <a:r>
              <a:rPr lang="en-US" sz="32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2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97225" y="2438400"/>
            <a:ext cx="86137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en-US" sz="3600" b="1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Ex:  My brother plays football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better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than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I do.</a:t>
            </a:r>
            <a:endParaRPr lang="en-US" sz="3200" b="1">
              <a:solidFill>
                <a:srgbClr val="00B05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60688" y="3778250"/>
            <a:ext cx="8683625" cy="64611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S + V + 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more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 + long adv + 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than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 + N/Pronoun</a:t>
            </a:r>
            <a:endParaRPr lang="en-US" sz="28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89263" y="4654550"/>
            <a:ext cx="9374187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prstClr val="black"/>
                </a:solidFill>
                <a:latin typeface="Calibri" panose="020F0502020204030204"/>
                <a:cs typeface="+mn-cs"/>
              </a:rPr>
              <a:t>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Ex:  Lara sings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more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beautiful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  <a:cs typeface="+mn-cs"/>
              </a:rPr>
              <a:t>than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  <a:cs typeface="+mn-cs"/>
              </a:rPr>
              <a:t> her older sister                  </a:t>
            </a:r>
            <a:endParaRPr lang="en-US" sz="3200" b="1" i="1">
              <a:solidFill>
                <a:srgbClr val="00B05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746250" y="5897563"/>
            <a:ext cx="8734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sz="2800" b="1" u="sng">
                <a:solidFill>
                  <a:srgbClr val="FF0000"/>
                </a:solidFill>
                <a:latin typeface="+mj-lt"/>
              </a:rPr>
              <a:t>Note</a:t>
            </a:r>
            <a:r>
              <a:rPr lang="en-US" sz="2800" b="1">
                <a:solidFill>
                  <a:srgbClr val="0070C0"/>
                </a:solidFill>
                <a:latin typeface="+mj-lt"/>
              </a:rPr>
              <a:t>: after than + Subject pronouns NOT Object</a:t>
            </a:r>
            <a:endParaRPr lang="en-US" sz="28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25763" y="1636713"/>
            <a:ext cx="8885237" cy="64611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002060"/>
                </a:solidFill>
                <a:latin typeface="Calibri" panose="020F0502020204030204"/>
                <a:cs typeface="+mn-cs"/>
              </a:rPr>
              <a:t>S + V + shot adv + 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er</a:t>
            </a:r>
            <a:r>
              <a:rPr lang="en-US" sz="3600" b="1">
                <a:solidFill>
                  <a:srgbClr val="002060"/>
                </a:solidFill>
                <a:latin typeface="Calibri" panose="020F0502020204030204"/>
                <a:cs typeface="+mn-cs"/>
              </a:rPr>
              <a:t> + 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  <a:cs typeface="+mn-cs"/>
              </a:rPr>
              <a:t>than</a:t>
            </a:r>
            <a:r>
              <a:rPr lang="en-US" sz="3600" b="1">
                <a:solidFill>
                  <a:srgbClr val="002060"/>
                </a:solidFill>
                <a:latin typeface="Calibri" panose="020F0502020204030204"/>
                <a:cs typeface="+mn-cs"/>
              </a:rPr>
              <a:t> + N/Pronoun</a:t>
            </a:r>
            <a:endParaRPr lang="en-US" sz="3600" b="1">
              <a:solidFill>
                <a:srgbClr val="002060"/>
              </a:solidFill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365" grpId="0"/>
      <p:bldP spid="8" grpId="0"/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2814638" y="128588"/>
            <a:ext cx="6283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</a:rPr>
              <a:t>Equative Comparision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6387" name="Rectangle 11"/>
          <p:cNvSpPr>
            <a:spLocks noChangeArrowheads="1"/>
          </p:cNvSpPr>
          <p:nvPr/>
        </p:nvSpPr>
        <p:spPr bwMode="auto">
          <a:xfrm>
            <a:off x="2971800" y="1362075"/>
            <a:ext cx="77724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>
                <a:solidFill>
                  <a:srgbClr val="0070C0"/>
                </a:solidFill>
              </a:rPr>
              <a:t>My house is </a:t>
            </a:r>
            <a:r>
              <a:rPr lang="en-US" sz="3200" b="1" i="1">
                <a:solidFill>
                  <a:srgbClr val="FF0000"/>
                </a:solidFill>
              </a:rPr>
              <a:t>as </a:t>
            </a:r>
            <a:r>
              <a:rPr lang="en-US" sz="3200" b="1" i="1">
                <a:solidFill>
                  <a:srgbClr val="0070C0"/>
                </a:solidFill>
              </a:rPr>
              <a:t>high</a:t>
            </a:r>
            <a:r>
              <a:rPr lang="en-US" sz="3200" b="1" i="1">
                <a:solidFill>
                  <a:srgbClr val="FF0000"/>
                </a:solidFill>
              </a:rPr>
              <a:t> as </a:t>
            </a:r>
            <a:r>
              <a:rPr lang="en-US" sz="3200" b="1" i="1">
                <a:solidFill>
                  <a:srgbClr val="0070C0"/>
                </a:solidFill>
              </a:rPr>
              <a:t>her. Or </a:t>
            </a:r>
            <a:endParaRPr lang="en-US" sz="3200" b="1" i="1">
              <a:solidFill>
                <a:srgbClr val="0070C0"/>
              </a:solidFill>
            </a:endParaRPr>
          </a:p>
          <a:p>
            <a:r>
              <a:rPr lang="en-US" sz="3200" b="1" i="1">
                <a:solidFill>
                  <a:srgbClr val="0070C0"/>
                </a:solidFill>
              </a:rPr>
              <a:t>My house is </a:t>
            </a:r>
            <a:r>
              <a:rPr lang="en-US" sz="3200" b="1" i="1">
                <a:solidFill>
                  <a:srgbClr val="FF0000"/>
                </a:solidFill>
              </a:rPr>
              <a:t>the same </a:t>
            </a:r>
            <a:r>
              <a:rPr lang="en-US" sz="3200" b="1" i="1">
                <a:solidFill>
                  <a:srgbClr val="0070C0"/>
                </a:solidFill>
              </a:rPr>
              <a:t>height </a:t>
            </a:r>
            <a:r>
              <a:rPr lang="en-US" sz="3200" b="1" i="1">
                <a:solidFill>
                  <a:srgbClr val="FF0000"/>
                </a:solidFill>
              </a:rPr>
              <a:t>as</a:t>
            </a:r>
            <a:r>
              <a:rPr lang="en-US" sz="3200" b="1" i="1">
                <a:solidFill>
                  <a:srgbClr val="0070C0"/>
                </a:solidFill>
              </a:rPr>
              <a:t> her.</a:t>
            </a:r>
            <a:endParaRPr lang="en-US" sz="3200" b="1" i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>
                <a:solidFill>
                  <a:srgbClr val="0070C0"/>
                </a:solidFill>
              </a:rPr>
              <a:t>The sushi is </a:t>
            </a:r>
            <a:r>
              <a:rPr lang="en-US" sz="3200" b="1" i="1">
                <a:solidFill>
                  <a:srgbClr val="FF0000"/>
                </a:solidFill>
              </a:rPr>
              <a:t>as </a:t>
            </a:r>
            <a:r>
              <a:rPr lang="en-US" sz="3200" b="1" i="1">
                <a:solidFill>
                  <a:srgbClr val="0070C0"/>
                </a:solidFill>
              </a:rPr>
              <a:t>delicious</a:t>
            </a:r>
            <a:r>
              <a:rPr lang="en-US" sz="3200" b="1" i="1">
                <a:solidFill>
                  <a:srgbClr val="FF0000"/>
                </a:solidFill>
              </a:rPr>
              <a:t> as</a:t>
            </a:r>
            <a:r>
              <a:rPr lang="en-US" sz="3200" b="1" i="1">
                <a:solidFill>
                  <a:srgbClr val="0070C0"/>
                </a:solidFill>
              </a:rPr>
              <a:t> the fish. </a:t>
            </a:r>
            <a:endParaRPr lang="en-US" sz="3200" b="1" i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>
                <a:solidFill>
                  <a:srgbClr val="0070C0"/>
                </a:solidFill>
              </a:rPr>
              <a:t>Britney sings </a:t>
            </a:r>
            <a:r>
              <a:rPr lang="en-US" sz="3200" b="1" i="1">
                <a:solidFill>
                  <a:srgbClr val="FF0000"/>
                </a:solidFill>
              </a:rPr>
              <a:t>as </a:t>
            </a:r>
            <a:r>
              <a:rPr lang="en-US" sz="3200" b="1" i="1">
                <a:solidFill>
                  <a:srgbClr val="0070C0"/>
                </a:solidFill>
              </a:rPr>
              <a:t>beautifully</a:t>
            </a:r>
            <a:r>
              <a:rPr lang="en-US" sz="3200" b="1" i="1">
                <a:solidFill>
                  <a:srgbClr val="FF0000"/>
                </a:solidFill>
              </a:rPr>
              <a:t> as</a:t>
            </a:r>
            <a:r>
              <a:rPr lang="en-US" sz="3200" b="1" i="1">
                <a:solidFill>
                  <a:srgbClr val="0070C0"/>
                </a:solidFill>
              </a:rPr>
              <a:t> Taylor.</a:t>
            </a:r>
            <a:endParaRPr lang="en-US" sz="3200" b="1" i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 i="1">
                <a:solidFill>
                  <a:srgbClr val="0070C0"/>
                </a:solidFill>
              </a:rPr>
              <a:t>Tom has </a:t>
            </a:r>
            <a:r>
              <a:rPr lang="en-US" sz="3200" b="1" i="1">
                <a:solidFill>
                  <a:srgbClr val="FF0000"/>
                </a:solidFill>
              </a:rPr>
              <a:t>as </a:t>
            </a:r>
            <a:r>
              <a:rPr lang="en-US" sz="3200" b="1" i="1">
                <a:solidFill>
                  <a:srgbClr val="0070C0"/>
                </a:solidFill>
              </a:rPr>
              <a:t>many </a:t>
            </a:r>
            <a:r>
              <a:rPr lang="en-US" sz="3200" b="1" i="1">
                <a:solidFill>
                  <a:srgbClr val="FF0000"/>
                </a:solidFill>
              </a:rPr>
              <a:t>books </a:t>
            </a:r>
            <a:r>
              <a:rPr lang="en-US" sz="3200" b="1" i="1">
                <a:solidFill>
                  <a:srgbClr val="0070C0"/>
                </a:solidFill>
              </a:rPr>
              <a:t>as Jane.</a:t>
            </a:r>
            <a:endParaRPr lang="en-US" sz="3200" b="1" i="1">
              <a:solidFill>
                <a:srgbClr val="0070C0"/>
              </a:solidFill>
            </a:endParaRPr>
          </a:p>
        </p:txBody>
      </p:sp>
      <p:sp>
        <p:nvSpPr>
          <p:cNvPr id="16388" name="Rectangle 8"/>
          <p:cNvSpPr>
            <a:spLocks noChangeArrowheads="1"/>
          </p:cNvSpPr>
          <p:nvPr/>
        </p:nvSpPr>
        <p:spPr bwMode="auto">
          <a:xfrm>
            <a:off x="411163" y="795338"/>
            <a:ext cx="3121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tr-TR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Ex</a:t>
            </a:r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amples:</a:t>
            </a:r>
            <a:endParaRPr lang="tr-TR" sz="36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6389" name="Rectangle 1"/>
          <p:cNvSpPr>
            <a:spLocks noChangeArrowheads="1"/>
          </p:cNvSpPr>
          <p:nvPr/>
        </p:nvSpPr>
        <p:spPr bwMode="auto">
          <a:xfrm>
            <a:off x="157163" y="5424488"/>
            <a:ext cx="11936412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457200" indent="-457200" algn="just" eaLnBrk="0" hangingPunct="0">
              <a:buFont typeface="Wingdings" panose="05000000000000000000" pitchFamily="2" charset="2"/>
              <a:buChar char="Ø"/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We use </a:t>
            </a:r>
            <a:r>
              <a:rPr lang="en-US" sz="3600" b="1">
                <a:solidFill>
                  <a:srgbClr val="FF0000"/>
                </a:solidFill>
                <a:latin typeface="Arial Black" panose="020B0A04020102020204" pitchFamily="34" charset="0"/>
              </a:rPr>
              <a:t>Equative Comparison 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to compare things, events, and people in an equal state.</a:t>
            </a:r>
            <a:r>
              <a:rPr lang="en-US" sz="2800" b="1">
                <a:solidFill>
                  <a:srgbClr val="0070C0"/>
                </a:solidFill>
                <a:latin typeface="+mj-lt"/>
              </a:rPr>
              <a:t> </a:t>
            </a:r>
            <a:endParaRPr lang="en-US" sz="66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6390" name="TextBox 14"/>
          <p:cNvSpPr txBox="1">
            <a:spLocks noChangeArrowheads="1"/>
          </p:cNvSpPr>
          <p:nvPr/>
        </p:nvSpPr>
        <p:spPr bwMode="auto">
          <a:xfrm>
            <a:off x="609600" y="4697413"/>
            <a:ext cx="205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USES</a:t>
            </a:r>
            <a:r>
              <a:rPr lang="en-US" sz="36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6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7" grpId="0"/>
      <p:bldP spid="16388" grpId="0"/>
      <p:bldP spid="16389" grpId="0"/>
      <p:bldP spid="163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822325" y="241300"/>
            <a:ext cx="1997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FORMS</a:t>
            </a:r>
            <a:r>
              <a:rPr lang="en-US" sz="32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2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8363" y="1668463"/>
            <a:ext cx="9672637" cy="120015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( +)  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S + V + 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as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 + adj/ adv + 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as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 + 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N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/ pronoun</a:t>
            </a:r>
            <a:endParaRPr lang="vi-VN" sz="3600">
              <a:solidFill>
                <a:srgbClr val="002060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        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S + V + 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the same 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+ (noun) + 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as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 + 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N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/ pronoun</a:t>
            </a:r>
            <a:endParaRPr lang="vi-VN" sz="3600" dirty="0">
              <a:solidFill>
                <a:srgbClr val="002060"/>
              </a:solidFill>
              <a:latin typeface="+mj-lt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8363" y="4556125"/>
            <a:ext cx="9977437" cy="92392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( - )  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S + V + </a:t>
            </a:r>
            <a: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 as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/</a:t>
            </a:r>
            <a: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3600" b="1">
                <a:solidFill>
                  <a:srgbClr val="FF0000"/>
                </a:solidFill>
                <a:latin typeface="+mj-lt"/>
                <a:cs typeface="+mn-cs"/>
              </a:rPr>
              <a:t> 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+ 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adj/ adv + </a:t>
            </a:r>
            <a:r>
              <a:rPr lang="vi-VN" sz="3600" b="1">
                <a:solidFill>
                  <a:srgbClr val="FF0000"/>
                </a:solidFill>
                <a:latin typeface="+mj-lt"/>
                <a:cs typeface="+mn-cs"/>
              </a:rPr>
              <a:t>as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 + </a:t>
            </a: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N</a:t>
            </a:r>
            <a:r>
              <a:rPr lang="vi-VN" sz="3600" b="1">
                <a:solidFill>
                  <a:srgbClr val="002060"/>
                </a:solidFill>
                <a:latin typeface="+mj-lt"/>
                <a:cs typeface="+mn-cs"/>
              </a:rPr>
              <a:t>/ pronoun</a:t>
            </a:r>
            <a:endParaRPr lang="vi-VN" sz="3600">
              <a:solidFill>
                <a:srgbClr val="002060"/>
              </a:solidFill>
              <a:latin typeface="+mj-lt"/>
              <a:cs typeface="+mn-cs"/>
            </a:endParaRPr>
          </a:p>
        </p:txBody>
      </p:sp>
      <p:sp>
        <p:nvSpPr>
          <p:cNvPr id="17413" name="TextBox 8"/>
          <p:cNvSpPr txBox="1">
            <a:spLocks noChangeArrowheads="1"/>
          </p:cNvSpPr>
          <p:nvPr/>
        </p:nvSpPr>
        <p:spPr bwMode="auto">
          <a:xfrm>
            <a:off x="368300" y="990600"/>
            <a:ext cx="5422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</a:rPr>
              <a:t>With adjectives/ adverbs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17414" name="Rectangle 9"/>
          <p:cNvSpPr>
            <a:spLocks noChangeArrowheads="1"/>
          </p:cNvSpPr>
          <p:nvPr/>
        </p:nvSpPr>
        <p:spPr bwMode="auto">
          <a:xfrm>
            <a:off x="3367088" y="3124200"/>
            <a:ext cx="7148512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solidFill>
                  <a:srgbClr val="00B050"/>
                </a:solidFill>
              </a:rPr>
              <a:t>Ex: Lan is </a:t>
            </a:r>
            <a:r>
              <a:rPr lang="en-US" sz="3200" b="1" i="1">
                <a:solidFill>
                  <a:srgbClr val="FF0000"/>
                </a:solidFill>
              </a:rPr>
              <a:t>as</a:t>
            </a:r>
            <a:r>
              <a:rPr lang="en-US" sz="3200" b="1" i="1">
                <a:solidFill>
                  <a:srgbClr val="00B050"/>
                </a:solidFill>
              </a:rPr>
              <a:t> young </a:t>
            </a:r>
            <a:r>
              <a:rPr lang="en-US" sz="3200" b="1" i="1">
                <a:solidFill>
                  <a:srgbClr val="FF0000"/>
                </a:solidFill>
              </a:rPr>
              <a:t>as</a:t>
            </a:r>
            <a:r>
              <a:rPr lang="en-US" sz="3200" b="1" i="1">
                <a:solidFill>
                  <a:srgbClr val="00B050"/>
                </a:solidFill>
              </a:rPr>
              <a:t> Hoa</a:t>
            </a:r>
            <a:endParaRPr lang="en-US" sz="3200" b="1" i="1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solidFill>
                  <a:srgbClr val="00B050"/>
                </a:solidFill>
              </a:rPr>
              <a:t>      He sings </a:t>
            </a:r>
            <a:r>
              <a:rPr lang="en-US" sz="3200" b="1" i="1">
                <a:solidFill>
                  <a:srgbClr val="FF0000"/>
                </a:solidFill>
              </a:rPr>
              <a:t>the same song </a:t>
            </a:r>
            <a:r>
              <a:rPr lang="en-US" sz="3200" b="1" i="1">
                <a:solidFill>
                  <a:srgbClr val="00B050"/>
                </a:solidFill>
              </a:rPr>
              <a:t>as his.</a:t>
            </a:r>
            <a:endParaRPr lang="en-US" sz="3200" b="1" i="1">
              <a:solidFill>
                <a:srgbClr val="00B050"/>
              </a:solidFill>
            </a:endParaRPr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3467100" y="5741988"/>
            <a:ext cx="659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solidFill>
                  <a:srgbClr val="00B050"/>
                </a:solidFill>
              </a:rPr>
              <a:t>Ex: Lan </a:t>
            </a:r>
            <a:r>
              <a:rPr lang="en-US" sz="3200" b="1" i="1">
                <a:solidFill>
                  <a:srgbClr val="FF0000"/>
                </a:solidFill>
              </a:rPr>
              <a:t>isn’t</a:t>
            </a:r>
            <a:r>
              <a:rPr lang="en-US" sz="3200" b="1" i="1">
                <a:solidFill>
                  <a:srgbClr val="00B050"/>
                </a:solidFill>
              </a:rPr>
              <a:t> </a:t>
            </a:r>
            <a:r>
              <a:rPr lang="en-US" sz="3200" b="1" i="1">
                <a:solidFill>
                  <a:srgbClr val="FF0000"/>
                </a:solidFill>
              </a:rPr>
              <a:t>as/so</a:t>
            </a:r>
            <a:r>
              <a:rPr lang="en-US" sz="3200" b="1" i="1">
                <a:solidFill>
                  <a:srgbClr val="00B050"/>
                </a:solidFill>
              </a:rPr>
              <a:t> beautiful </a:t>
            </a:r>
            <a:r>
              <a:rPr lang="en-US" sz="3200" b="1" i="1">
                <a:solidFill>
                  <a:srgbClr val="FF0000"/>
                </a:solidFill>
              </a:rPr>
              <a:t>as</a:t>
            </a:r>
            <a:r>
              <a:rPr lang="en-US" sz="3200" b="1" i="1">
                <a:solidFill>
                  <a:srgbClr val="00B050"/>
                </a:solidFill>
              </a:rPr>
              <a:t> Hoa</a:t>
            </a:r>
            <a:endParaRPr lang="en-US" sz="3200" b="1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7" grpId="0" animBg="1"/>
      <p:bldP spid="8" grpId="0" animBg="1"/>
      <p:bldP spid="17413" grpId="0"/>
      <p:bldP spid="17414" grpId="0"/>
      <p:bldP spid="174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692150" y="1066800"/>
            <a:ext cx="10934700" cy="646113"/>
          </a:xfrm>
          <a:prstGeom prst="rect">
            <a:avLst/>
          </a:prstGeom>
          <a:noFill/>
          <a:ln w="28575">
            <a:solidFill>
              <a:srgbClr val="00206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S + V + </a:t>
            </a:r>
            <a:r>
              <a:rPr lang="en-US" sz="3600" b="1">
                <a:solidFill>
                  <a:srgbClr val="FF0000"/>
                </a:solidFill>
              </a:rPr>
              <a:t>as many </a:t>
            </a:r>
            <a:r>
              <a:rPr lang="en-US" sz="3600" b="1">
                <a:solidFill>
                  <a:srgbClr val="002060"/>
                </a:solidFill>
              </a:rPr>
              <a:t>+ plural noun + </a:t>
            </a:r>
            <a:r>
              <a:rPr lang="en-US" sz="3600" b="1">
                <a:solidFill>
                  <a:srgbClr val="FF0000"/>
                </a:solidFill>
              </a:rPr>
              <a:t>as</a:t>
            </a:r>
            <a:r>
              <a:rPr lang="en-US" sz="3600" b="1">
                <a:solidFill>
                  <a:srgbClr val="002060"/>
                </a:solidFill>
              </a:rPr>
              <a:t> + N/ pronoun/ Clause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439738" y="257175"/>
            <a:ext cx="6480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</a:rPr>
              <a:t>With countable nouns: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822325" y="4038600"/>
            <a:ext cx="10731500" cy="12001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S + V + </a:t>
            </a:r>
            <a:r>
              <a:rPr lang="en-US" sz="3600" b="1">
                <a:solidFill>
                  <a:srgbClr val="FF0000"/>
                </a:solidFill>
              </a:rPr>
              <a:t>as much </a:t>
            </a:r>
            <a:r>
              <a:rPr lang="en-US" sz="3600" b="1">
                <a:solidFill>
                  <a:srgbClr val="002060"/>
                </a:solidFill>
              </a:rPr>
              <a:t>+ uncountable noun + </a:t>
            </a:r>
            <a:r>
              <a:rPr lang="en-US" sz="3600" b="1">
                <a:solidFill>
                  <a:srgbClr val="FF0000"/>
                </a:solidFill>
              </a:rPr>
              <a:t>as</a:t>
            </a:r>
            <a:r>
              <a:rPr lang="en-US" sz="3600" b="1">
                <a:solidFill>
                  <a:srgbClr val="002060"/>
                </a:solidFill>
              </a:rPr>
              <a:t> + N/ pronoun/ Clause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692150" y="3200400"/>
            <a:ext cx="7407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rgbClr val="0070C0"/>
                </a:solidFill>
              </a:rPr>
              <a:t>With uncountable nouns: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18438" name="Rectangle 8"/>
          <p:cNvSpPr>
            <a:spLocks noChangeArrowheads="1"/>
          </p:cNvSpPr>
          <p:nvPr/>
        </p:nvSpPr>
        <p:spPr bwMode="auto">
          <a:xfrm>
            <a:off x="2055813" y="1925638"/>
            <a:ext cx="69119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rgbClr val="00B050"/>
                </a:solidFill>
              </a:rPr>
              <a:t>Ex: My brother has </a:t>
            </a:r>
            <a:r>
              <a:rPr lang="en-US" sz="3200" b="1" i="1">
                <a:solidFill>
                  <a:srgbClr val="C00000"/>
                </a:solidFill>
              </a:rPr>
              <a:t>as many </a:t>
            </a:r>
            <a:r>
              <a:rPr lang="en-US" sz="3200" b="1" i="1">
                <a:solidFill>
                  <a:srgbClr val="00B050"/>
                </a:solidFill>
              </a:rPr>
              <a:t>toys</a:t>
            </a:r>
            <a:r>
              <a:rPr lang="en-US" sz="3200" b="1" i="1">
                <a:solidFill>
                  <a:srgbClr val="C00000"/>
                </a:solidFill>
              </a:rPr>
              <a:t> as</a:t>
            </a:r>
            <a:r>
              <a:rPr lang="en-US" sz="3200" b="1" i="1">
                <a:solidFill>
                  <a:srgbClr val="00B050"/>
                </a:solidFill>
              </a:rPr>
              <a:t> me.</a:t>
            </a:r>
            <a:endParaRPr lang="en-US" sz="3200" b="1" i="1">
              <a:solidFill>
                <a:srgbClr val="00B050"/>
              </a:solidFill>
            </a:endParaRPr>
          </a:p>
        </p:txBody>
      </p:sp>
      <p:sp>
        <p:nvSpPr>
          <p:cNvPr id="18439" name="Rectangle 9"/>
          <p:cNvSpPr>
            <a:spLocks noChangeArrowheads="1"/>
          </p:cNvSpPr>
          <p:nvPr/>
        </p:nvSpPr>
        <p:spPr bwMode="auto">
          <a:xfrm>
            <a:off x="1989138" y="5461000"/>
            <a:ext cx="7086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rgbClr val="00B050"/>
                </a:solidFill>
              </a:rPr>
              <a:t>Ex: I have as </a:t>
            </a:r>
            <a:r>
              <a:rPr lang="en-US" sz="3200" b="1" i="1">
                <a:solidFill>
                  <a:srgbClr val="C00000"/>
                </a:solidFill>
              </a:rPr>
              <a:t>much money </a:t>
            </a:r>
            <a:r>
              <a:rPr lang="en-US" sz="3200" b="1" i="1">
                <a:solidFill>
                  <a:srgbClr val="00B050"/>
                </a:solidFill>
              </a:rPr>
              <a:t>as my brother.</a:t>
            </a:r>
            <a:endParaRPr lang="en-US" sz="3200" b="1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5" grpId="0"/>
      <p:bldP spid="18436" grpId="0" animBg="1"/>
      <p:bldP spid="18437" grpId="0"/>
      <p:bldP spid="18438" grpId="0"/>
      <p:bldP spid="184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553143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37856"/>
            <a:ext cx="5562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644050" y="2408504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87908" y="2878285"/>
            <a:ext cx="5038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95220" y="3810000"/>
            <a:ext cx="11879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88305" y="3332020"/>
            <a:ext cx="11879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20788" y="4267200"/>
            <a:ext cx="609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229600" y="2470848"/>
            <a:ext cx="79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than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67110" y="293767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09219" y="294023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as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ChangeArrowheads="1"/>
          </p:cNvSpPr>
          <p:nvPr/>
        </p:nvSpPr>
        <p:spPr bwMode="auto">
          <a:xfrm>
            <a:off x="3887788" y="155575"/>
            <a:ext cx="51673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</a:rPr>
              <a:t>Less Comparision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73100" y="990600"/>
            <a:ext cx="113236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defRPr/>
            </a:pPr>
            <a:r>
              <a:rPr lang="en-US" sz="3600" b="1">
                <a:solidFill>
                  <a:srgbClr val="0070C0"/>
                </a:solidFill>
                <a:latin typeface="+mn-lt"/>
              </a:rPr>
              <a:t>We use </a:t>
            </a:r>
            <a:r>
              <a:rPr lang="en-US" sz="3200" b="1">
                <a:solidFill>
                  <a:srgbClr val="FF0000"/>
                </a:solidFill>
                <a:latin typeface="Arial Black" panose="020B0A04020102020204" pitchFamily="34" charset="0"/>
              </a:rPr>
              <a:t>Less Comparision</a:t>
            </a:r>
            <a:r>
              <a:rPr lang="en-US" sz="360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36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to express the inferiority between two people, things…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US" sz="6600" b="1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25463" y="2327275"/>
            <a:ext cx="2644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FORMS</a:t>
            </a:r>
            <a:r>
              <a:rPr lang="en-US" sz="32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2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3713" y="3802063"/>
            <a:ext cx="8920162" cy="1200150"/>
          </a:xfrm>
          <a:prstGeom prst="rect">
            <a:avLst/>
          </a:prstGeom>
          <a:ln w="28575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3600" b="1">
                <a:solidFill>
                  <a:srgbClr val="002060"/>
                </a:solidFill>
                <a:latin typeface="+mj-lt"/>
                <a:cs typeface="+mn-cs"/>
              </a:rPr>
              <a:t>   </a:t>
            </a:r>
            <a:r>
              <a:rPr lang="en-US" sz="3600" b="1">
                <a:solidFill>
                  <a:srgbClr val="002060"/>
                </a:solidFill>
              </a:rPr>
              <a:t>S + V + </a:t>
            </a:r>
            <a:r>
              <a:rPr lang="en-US" sz="3600" b="1">
                <a:solidFill>
                  <a:srgbClr val="FF0000"/>
                </a:solidFill>
              </a:rPr>
              <a:t>less</a:t>
            </a:r>
            <a:r>
              <a:rPr lang="en-US" sz="3600" b="1">
                <a:solidFill>
                  <a:srgbClr val="002060"/>
                </a:solidFill>
              </a:rPr>
              <a:t> + adj/adv + </a:t>
            </a:r>
            <a:r>
              <a:rPr lang="en-US" sz="3600" b="1">
                <a:solidFill>
                  <a:srgbClr val="FF0000"/>
                </a:solidFill>
              </a:rPr>
              <a:t>than</a:t>
            </a:r>
            <a:r>
              <a:rPr lang="en-US" sz="3600" b="1">
                <a:solidFill>
                  <a:srgbClr val="002060"/>
                </a:solidFill>
              </a:rPr>
              <a:t> + N/pronoun</a:t>
            </a:r>
            <a:br>
              <a:rPr lang="en-US" sz="3600" b="1">
                <a:solidFill>
                  <a:srgbClr val="002060"/>
                </a:solidFill>
              </a:rPr>
            </a:br>
            <a:r>
              <a:rPr lang="en-US" sz="3600" b="1">
                <a:solidFill>
                  <a:srgbClr val="002060"/>
                </a:solidFill>
              </a:rPr>
              <a:t>= S + V + </a:t>
            </a:r>
            <a:r>
              <a:rPr lang="en-US" sz="3600" b="1">
                <a:solidFill>
                  <a:srgbClr val="FF0000"/>
                </a:solidFill>
              </a:rPr>
              <a:t>not as </a:t>
            </a:r>
            <a:r>
              <a:rPr lang="en-US" sz="3600" b="1">
                <a:solidFill>
                  <a:srgbClr val="002060"/>
                </a:solidFill>
              </a:rPr>
              <a:t>+ adj/adv + </a:t>
            </a:r>
            <a:r>
              <a:rPr lang="en-US" sz="3600" b="1">
                <a:solidFill>
                  <a:srgbClr val="FF0000"/>
                </a:solidFill>
              </a:rPr>
              <a:t>as</a:t>
            </a:r>
            <a:r>
              <a:rPr lang="en-US" sz="3600" b="1">
                <a:solidFill>
                  <a:srgbClr val="002060"/>
                </a:solidFill>
              </a:rPr>
              <a:t> + N/pronoun</a:t>
            </a:r>
            <a:endParaRPr lang="vi-VN" sz="3600" b="1" dirty="0">
              <a:solidFill>
                <a:srgbClr val="002060"/>
              </a:solidFill>
              <a:latin typeface="+mj-lt"/>
              <a:cs typeface="+mn-cs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687388" y="3048000"/>
            <a:ext cx="6780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600" b="1">
                <a:solidFill>
                  <a:srgbClr val="0070C0"/>
                </a:solidFill>
              </a:rPr>
              <a:t>With adjectives/ adverbs</a:t>
            </a:r>
            <a:endParaRPr lang="en-US" sz="3600" b="1">
              <a:solidFill>
                <a:srgbClr val="0070C0"/>
              </a:solidFill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092325" y="5257800"/>
            <a:ext cx="84851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solidFill>
                  <a:srgbClr val="00B050"/>
                </a:solidFill>
              </a:rPr>
              <a:t>Ex: This book is </a:t>
            </a:r>
            <a:r>
              <a:rPr lang="en-US" sz="3200" b="1" i="1">
                <a:solidFill>
                  <a:srgbClr val="FF0000"/>
                </a:solidFill>
              </a:rPr>
              <a:t>less</a:t>
            </a:r>
            <a:r>
              <a:rPr lang="en-US" sz="3200" b="1" i="1">
                <a:solidFill>
                  <a:srgbClr val="00B050"/>
                </a:solidFill>
              </a:rPr>
              <a:t> interesting </a:t>
            </a:r>
            <a:r>
              <a:rPr lang="en-US" sz="3200" b="1" i="1">
                <a:solidFill>
                  <a:srgbClr val="FF0000"/>
                </a:solidFill>
              </a:rPr>
              <a:t>than</a:t>
            </a:r>
            <a:r>
              <a:rPr lang="en-US" sz="3200" b="1" i="1">
                <a:solidFill>
                  <a:srgbClr val="00B050"/>
                </a:solidFill>
              </a:rPr>
              <a:t> that book. </a:t>
            </a:r>
            <a:endParaRPr lang="en-US" sz="3200" b="1" i="1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>
                <a:solidFill>
                  <a:srgbClr val="00B050"/>
                </a:solidFill>
              </a:rPr>
              <a:t>     = This book is </a:t>
            </a:r>
            <a:r>
              <a:rPr lang="en-US" sz="3200" b="1" i="1">
                <a:solidFill>
                  <a:srgbClr val="FF0000"/>
                </a:solidFill>
              </a:rPr>
              <a:t>not as</a:t>
            </a:r>
            <a:r>
              <a:rPr lang="en-US" sz="3200" b="1" i="1">
                <a:solidFill>
                  <a:srgbClr val="00B050"/>
                </a:solidFill>
              </a:rPr>
              <a:t> interesting </a:t>
            </a:r>
            <a:r>
              <a:rPr lang="en-US" sz="3200" b="1" i="1">
                <a:solidFill>
                  <a:srgbClr val="FF0000"/>
                </a:solidFill>
              </a:rPr>
              <a:t>as </a:t>
            </a:r>
            <a:r>
              <a:rPr lang="en-US" sz="3200" b="1" i="1">
                <a:solidFill>
                  <a:srgbClr val="00B050"/>
                </a:solidFill>
              </a:rPr>
              <a:t>that book.</a:t>
            </a:r>
            <a:endParaRPr lang="en-US" sz="3200" b="1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3" grpId="0"/>
      <p:bldP spid="4" grpId="0"/>
      <p:bldP spid="5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1989138" y="1173163"/>
            <a:ext cx="8755062" cy="6445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S + V + </a:t>
            </a:r>
            <a:r>
              <a:rPr lang="en-US" sz="3600" b="1">
                <a:solidFill>
                  <a:srgbClr val="FF0000"/>
                </a:solidFill>
              </a:rPr>
              <a:t>fewer</a:t>
            </a:r>
            <a:r>
              <a:rPr lang="en-US" sz="3600" b="1">
                <a:solidFill>
                  <a:srgbClr val="002060"/>
                </a:solidFill>
              </a:rPr>
              <a:t>+ plural noun + </a:t>
            </a:r>
            <a:r>
              <a:rPr lang="en-US" sz="3600" b="1">
                <a:solidFill>
                  <a:srgbClr val="FF0000"/>
                </a:solidFill>
              </a:rPr>
              <a:t>than</a:t>
            </a:r>
            <a:r>
              <a:rPr lang="en-US" sz="3600" b="1">
                <a:solidFill>
                  <a:srgbClr val="002060"/>
                </a:solidFill>
              </a:rPr>
              <a:t> + N/ Pro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439738" y="257175"/>
            <a:ext cx="55800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600" b="1">
                <a:solidFill>
                  <a:srgbClr val="0070C0"/>
                </a:solidFill>
              </a:rPr>
              <a:t>With countable nouns:</a:t>
            </a:r>
            <a:endParaRPr lang="en-US" sz="3600" b="1">
              <a:solidFill>
                <a:srgbClr val="0070C0"/>
              </a:solidFill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562100" y="3886200"/>
            <a:ext cx="9829800" cy="12001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2060"/>
                </a:solidFill>
              </a:rPr>
              <a:t>S + V + </a:t>
            </a:r>
            <a:r>
              <a:rPr lang="en-US" sz="3600" b="1">
                <a:solidFill>
                  <a:srgbClr val="FF0000"/>
                </a:solidFill>
              </a:rPr>
              <a:t>less</a:t>
            </a:r>
            <a:r>
              <a:rPr lang="en-US" sz="3600" b="1">
                <a:solidFill>
                  <a:srgbClr val="002060"/>
                </a:solidFill>
              </a:rPr>
              <a:t>+ uncountable noun + </a:t>
            </a:r>
            <a:r>
              <a:rPr lang="en-US" sz="3600" b="1">
                <a:solidFill>
                  <a:srgbClr val="FF0000"/>
                </a:solidFill>
              </a:rPr>
              <a:t>than</a:t>
            </a:r>
            <a:r>
              <a:rPr lang="en-US" sz="3600" b="1">
                <a:solidFill>
                  <a:srgbClr val="002060"/>
                </a:solidFill>
              </a:rPr>
              <a:t> + N/ Pro/ Clause</a:t>
            </a:r>
            <a:endParaRPr lang="en-US" sz="3600">
              <a:solidFill>
                <a:srgbClr val="002060"/>
              </a:solidFill>
            </a:endParaRPr>
          </a:p>
        </p:txBody>
      </p:sp>
      <p:sp>
        <p:nvSpPr>
          <p:cNvPr id="21509" name="TextBox 7"/>
          <p:cNvSpPr txBox="1">
            <a:spLocks noChangeArrowheads="1"/>
          </p:cNvSpPr>
          <p:nvPr/>
        </p:nvSpPr>
        <p:spPr bwMode="auto">
          <a:xfrm>
            <a:off x="522288" y="3103563"/>
            <a:ext cx="5954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sz="3600" b="1">
                <a:solidFill>
                  <a:srgbClr val="0070C0"/>
                </a:solidFill>
              </a:rPr>
              <a:t>With uncountable nouns:</a:t>
            </a:r>
            <a:endParaRPr lang="en-US" sz="3600" b="1">
              <a:solidFill>
                <a:srgbClr val="0070C0"/>
              </a:solidFill>
            </a:endParaRPr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2444750" y="1989138"/>
            <a:ext cx="67897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rgbClr val="00B050"/>
                </a:solidFill>
              </a:rPr>
              <a:t>Ex: I bought </a:t>
            </a:r>
            <a:r>
              <a:rPr lang="en-US" sz="3200" b="1" i="1">
                <a:solidFill>
                  <a:srgbClr val="FF0000"/>
                </a:solidFill>
              </a:rPr>
              <a:t>fewer</a:t>
            </a:r>
            <a:r>
              <a:rPr lang="en-US" sz="3200" b="1" i="1">
                <a:solidFill>
                  <a:srgbClr val="00B050"/>
                </a:solidFill>
              </a:rPr>
              <a:t> cakes </a:t>
            </a:r>
            <a:r>
              <a:rPr lang="en-US" sz="3200" b="1" i="1">
                <a:solidFill>
                  <a:srgbClr val="FF0000"/>
                </a:solidFill>
              </a:rPr>
              <a:t>than</a:t>
            </a:r>
            <a:r>
              <a:rPr lang="en-US" sz="3200" b="1" i="1">
                <a:solidFill>
                  <a:srgbClr val="00B050"/>
                </a:solidFill>
              </a:rPr>
              <a:t> my sister</a:t>
            </a:r>
            <a:endParaRPr lang="en-US" sz="3200" b="1" i="1">
              <a:solidFill>
                <a:srgbClr val="00B050"/>
              </a:solidFill>
            </a:endParaRPr>
          </a:p>
        </p:txBody>
      </p:sp>
      <p:sp>
        <p:nvSpPr>
          <p:cNvPr id="21511" name="Rectangle 9"/>
          <p:cNvSpPr>
            <a:spLocks noChangeArrowheads="1"/>
          </p:cNvSpPr>
          <p:nvPr/>
        </p:nvSpPr>
        <p:spPr bwMode="auto">
          <a:xfrm>
            <a:off x="2590800" y="5461000"/>
            <a:ext cx="6102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i="1">
                <a:solidFill>
                  <a:srgbClr val="00B050"/>
                </a:solidFill>
              </a:rPr>
              <a:t>Ex: I have </a:t>
            </a:r>
            <a:r>
              <a:rPr lang="en-US" sz="3200" b="1" i="1">
                <a:solidFill>
                  <a:srgbClr val="FF0000"/>
                </a:solidFill>
              </a:rPr>
              <a:t>less </a:t>
            </a:r>
            <a:r>
              <a:rPr lang="en-US" sz="3200" b="1" i="1">
                <a:solidFill>
                  <a:srgbClr val="00B050"/>
                </a:solidFill>
              </a:rPr>
              <a:t>spare time </a:t>
            </a:r>
            <a:r>
              <a:rPr lang="en-US" sz="3200" b="1" i="1">
                <a:solidFill>
                  <a:srgbClr val="FF0000"/>
                </a:solidFill>
              </a:rPr>
              <a:t>than</a:t>
            </a:r>
            <a:r>
              <a:rPr lang="en-US" sz="3200" b="1" i="1">
                <a:solidFill>
                  <a:srgbClr val="00B050"/>
                </a:solidFill>
              </a:rPr>
              <a:t> Hoa</a:t>
            </a:r>
            <a:endParaRPr lang="en-US" sz="3200" b="1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  <p:bldP spid="21507" grpId="0"/>
      <p:bldP spid="21508" grpId="0" animBg="1"/>
      <p:bldP spid="21509" grpId="0"/>
      <p:bldP spid="21510" grpId="0"/>
      <p:bldP spid="215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493914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72" y="1752600"/>
            <a:ext cx="5334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9800" y="2385799"/>
            <a:ext cx="58674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mtClean="0">
                <a:solidFill>
                  <a:srgbClr val="0070C0"/>
                </a:solidFill>
              </a:rPr>
              <a:t>1  My sister is thinner than me.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2  I’m busier this week than I was last week.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3  Cambridge is further from London than Oxford.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4  I did the second exam more badly than the first.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5  Chelsea played better than Arsenal.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6  The men in my office work harder than the women.</a:t>
            </a:r>
            <a:endParaRPr lang="en-US" sz="2100" b="1" smtClean="0">
              <a:solidFill>
                <a:srgbClr val="0070C0"/>
              </a:solidFill>
            </a:endParaRPr>
          </a:p>
          <a:p>
            <a:r>
              <a:rPr lang="en-US" sz="2100" b="1" smtClean="0">
                <a:solidFill>
                  <a:srgbClr val="0070C0"/>
                </a:solidFill>
              </a:rPr>
              <a:t>7  My new job is more boring than my old one.  </a:t>
            </a:r>
            <a:endParaRPr lang="en-US" sz="21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8991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1400" y="2057400"/>
            <a:ext cx="1749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s tall as Cindy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385" y="2438395"/>
            <a:ext cx="203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s heavy as yours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7264" y="2769115"/>
            <a:ext cx="235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s big as Mexico city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1400" y="3435930"/>
            <a:ext cx="247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s popular as football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2965" y="4085430"/>
            <a:ext cx="432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</a:t>
            </a:r>
            <a:r>
              <a:rPr lang="en-US" sz="2000" b="1" dirty="0" smtClean="0">
                <a:solidFill>
                  <a:srgbClr val="FF0000"/>
                </a:solidFill>
              </a:rPr>
              <a:t>earn languages as fast as children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5279" y="4443975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</a:t>
            </a:r>
            <a:r>
              <a:rPr lang="en-US" sz="2000" b="1" dirty="0" smtClean="0">
                <a:solidFill>
                  <a:srgbClr val="FF0000"/>
                </a:solidFill>
              </a:rPr>
              <a:t>ork as hard as you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1565" y="478866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</a:t>
            </a:r>
            <a:r>
              <a:rPr lang="en-US" sz="2000" b="1" dirty="0" smtClean="0">
                <a:solidFill>
                  <a:srgbClr val="FF0000"/>
                </a:solidFill>
              </a:rPr>
              <a:t>lay as well as France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3" y="353291"/>
            <a:ext cx="37048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66800"/>
            <a:ext cx="5486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3" y="2289465"/>
            <a:ext cx="4876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09 4.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3946" y="316576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5" y="304800"/>
            <a:ext cx="3733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5" y="838200"/>
            <a:ext cx="441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5" y="1828800"/>
            <a:ext cx="441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5" y="3124200"/>
            <a:ext cx="4419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85" y="2344882"/>
            <a:ext cx="5410200" cy="373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85" y="1191491"/>
            <a:ext cx="6477000" cy="66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35" y="432955"/>
            <a:ext cx="4648200" cy="57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81001"/>
            <a:ext cx="3557587" cy="622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381001"/>
            <a:ext cx="4076700" cy="6226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8" y="561974"/>
            <a:ext cx="4348595" cy="88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1614050"/>
            <a:ext cx="4152900" cy="461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Don’t have enough time - </a:t>
            </a:r>
            <a:r>
              <a:rPr lang="en-US" sz="2200" b="1" smtClean="0">
                <a:solidFill>
                  <a:srgbClr val="002060"/>
                </a:solidFill>
              </a:rPr>
              <a:t>don’t have the time you need</a:t>
            </a:r>
            <a:endParaRPr lang="en-US" sz="2200" b="1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Save time - </a:t>
            </a:r>
            <a:r>
              <a:rPr lang="en-US" sz="2200" b="1" smtClean="0">
                <a:solidFill>
                  <a:srgbClr val="002060"/>
                </a:solidFill>
              </a:rPr>
              <a:t>do something more quickly so that you have more time</a:t>
            </a:r>
            <a:endParaRPr lang="en-US" sz="2200" b="1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Waste time - </a:t>
            </a:r>
            <a:r>
              <a:rPr lang="en-US" sz="2200" b="1" smtClean="0">
                <a:solidFill>
                  <a:srgbClr val="002060"/>
                </a:solidFill>
              </a:rPr>
              <a:t>use time badly</a:t>
            </a:r>
            <a:endParaRPr lang="en-US" sz="2200" b="1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Take a long time - </a:t>
            </a:r>
            <a:r>
              <a:rPr lang="en-US" sz="2200" b="1" smtClean="0">
                <a:solidFill>
                  <a:srgbClr val="002060"/>
                </a:solidFill>
              </a:rPr>
              <a:t>last too long</a:t>
            </a:r>
            <a:endParaRPr lang="en-US" sz="2200" b="1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Spend more time - </a:t>
            </a:r>
            <a:r>
              <a:rPr lang="en-US" sz="2200" b="1" smtClean="0">
                <a:solidFill>
                  <a:srgbClr val="002060"/>
                </a:solidFill>
              </a:rPr>
              <a:t>use more time</a:t>
            </a:r>
            <a:endParaRPr lang="en-US" sz="2200" b="1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200" b="1" smtClean="0">
                <a:solidFill>
                  <a:srgbClr val="FF0000"/>
                </a:solidFill>
              </a:rPr>
              <a:t>On time - </a:t>
            </a:r>
            <a:r>
              <a:rPr lang="en-US" sz="2200" b="1" smtClean="0">
                <a:solidFill>
                  <a:srgbClr val="002060"/>
                </a:solidFill>
              </a:rPr>
              <a:t>punctual, not lste</a:t>
            </a:r>
            <a:endParaRPr lang="en-US" sz="2200" b="1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3731"/>
            <a:ext cx="2971800" cy="40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7" y="858980"/>
            <a:ext cx="430876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3" y="200550"/>
            <a:ext cx="6019800" cy="4755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50815" y="2092030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alking on the phone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7743" y="2439787"/>
            <a:ext cx="126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cooking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8525" y="2786585"/>
            <a:ext cx="126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sleeping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815" y="3116571"/>
            <a:ext cx="2382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s</a:t>
            </a:r>
            <a:r>
              <a:rPr lang="en-US" sz="2200" b="1" smtClean="0">
                <a:solidFill>
                  <a:srgbClr val="FF0000"/>
                </a:solidFill>
              </a:rPr>
              <a:t>itting in traffic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1" name="10 4.9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87000" y="5014663"/>
            <a:ext cx="609600" cy="609600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36" y="3810000"/>
            <a:ext cx="430876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110717"/>
            <a:ext cx="4308764" cy="664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3331" y="4538278"/>
            <a:ext cx="9424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 They </a:t>
            </a:r>
            <a:r>
              <a:rPr lang="en-US" b="1" dirty="0" smtClean="0">
                <a:solidFill>
                  <a:srgbClr val="FF0000"/>
                </a:solidFill>
              </a:rPr>
              <a:t>spend more time on talking on </a:t>
            </a:r>
            <a:r>
              <a:rPr lang="en-US" b="1" smtClean="0">
                <a:solidFill>
                  <a:srgbClr val="FF0000"/>
                </a:solidFill>
              </a:rPr>
              <a:t>the </a:t>
            </a:r>
            <a:r>
              <a:rPr lang="en-US" b="1" smtClean="0">
                <a:solidFill>
                  <a:srgbClr val="FF0000"/>
                </a:solidFill>
              </a:rPr>
              <a:t>phone </a:t>
            </a:r>
            <a:endParaRPr lang="en-US" b="1" smtClean="0">
              <a:solidFill>
                <a:srgbClr val="FF0000"/>
              </a:solidFill>
            </a:endParaRPr>
          </a:p>
          <a:p>
            <a:r>
              <a:rPr lang="en-US" b="1" smtClean="0"/>
              <a:t>    </a:t>
            </a:r>
            <a:r>
              <a:rPr lang="en-US" b="1" smtClean="0">
                <a:solidFill>
                  <a:srgbClr val="0070C0"/>
                </a:solidFill>
              </a:rPr>
              <a:t>b</a:t>
            </a:r>
            <a:r>
              <a:rPr lang="en-US" b="1" smtClean="0">
                <a:solidFill>
                  <a:srgbClr val="0070C0"/>
                </a:solidFill>
              </a:rPr>
              <a:t>ecause </a:t>
            </a:r>
            <a:r>
              <a:rPr lang="en-US" b="1">
                <a:solidFill>
                  <a:srgbClr val="0070C0"/>
                </a:solidFill>
              </a:rPr>
              <a:t>their daughter phone them </a:t>
            </a:r>
            <a:r>
              <a:rPr lang="en-US" b="1">
                <a:solidFill>
                  <a:srgbClr val="0070C0"/>
                </a:solidFill>
              </a:rPr>
              <a:t>every </a:t>
            </a:r>
            <a:r>
              <a:rPr lang="en-US" b="1" smtClean="0">
                <a:solidFill>
                  <a:srgbClr val="0070C0"/>
                </a:solidFill>
              </a:rPr>
              <a:t>day.</a:t>
            </a:r>
            <a:endParaRPr lang="en-US" b="1" smtClean="0">
              <a:solidFill>
                <a:srgbClr val="0070C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2 They </a:t>
            </a:r>
            <a:r>
              <a:rPr lang="en-US" b="1">
                <a:solidFill>
                  <a:srgbClr val="FF0000"/>
                </a:solidFill>
              </a:rPr>
              <a:t>spend a lot less time </a:t>
            </a:r>
            <a:r>
              <a:rPr lang="en-US" b="1">
                <a:solidFill>
                  <a:srgbClr val="FF0000"/>
                </a:solidFill>
              </a:rPr>
              <a:t>on </a:t>
            </a:r>
            <a:r>
              <a:rPr lang="en-US" b="1" smtClean="0">
                <a:solidFill>
                  <a:srgbClr val="FF0000"/>
                </a:solidFill>
              </a:rPr>
              <a:t>cooking </a:t>
            </a:r>
            <a:r>
              <a:rPr lang="en-US" b="1" smtClean="0">
                <a:solidFill>
                  <a:srgbClr val="0070C0"/>
                </a:solidFill>
              </a:rPr>
              <a:t>because </a:t>
            </a:r>
            <a:r>
              <a:rPr lang="en-US" b="1">
                <a:solidFill>
                  <a:srgbClr val="0070C0"/>
                </a:solidFill>
              </a:rPr>
              <a:t>they have just come back </a:t>
            </a:r>
            <a:r>
              <a:rPr lang="en-US" b="1">
                <a:solidFill>
                  <a:srgbClr val="0070C0"/>
                </a:solidFill>
              </a:rPr>
              <a:t>to </a:t>
            </a:r>
            <a:r>
              <a:rPr lang="en-US" b="1" smtClean="0">
                <a:solidFill>
                  <a:srgbClr val="0070C0"/>
                </a:solidFill>
              </a:rPr>
              <a:t>work.</a:t>
            </a:r>
            <a:endParaRPr lang="en-US" b="1">
              <a:solidFill>
                <a:srgbClr val="0070C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3 They </a:t>
            </a:r>
            <a:r>
              <a:rPr lang="en-US" b="1">
                <a:solidFill>
                  <a:srgbClr val="FF0000"/>
                </a:solidFill>
              </a:rPr>
              <a:t>spend less time </a:t>
            </a:r>
            <a:r>
              <a:rPr lang="en-US" b="1">
                <a:solidFill>
                  <a:srgbClr val="FF0000"/>
                </a:solidFill>
              </a:rPr>
              <a:t>on </a:t>
            </a:r>
            <a:r>
              <a:rPr lang="en-US" b="1" smtClean="0">
                <a:solidFill>
                  <a:srgbClr val="FF0000"/>
                </a:solidFill>
              </a:rPr>
              <a:t>sleeping </a:t>
            </a:r>
            <a:r>
              <a:rPr lang="en-US" b="1" smtClean="0">
                <a:solidFill>
                  <a:srgbClr val="0070C0"/>
                </a:solidFill>
              </a:rPr>
              <a:t>because They have too much homework.</a:t>
            </a:r>
            <a:endParaRPr lang="en-US" b="1">
              <a:solidFill>
                <a:srgbClr val="0070C0"/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4 They </a:t>
            </a:r>
            <a:r>
              <a:rPr lang="en-US" b="1">
                <a:solidFill>
                  <a:srgbClr val="FF0000"/>
                </a:solidFill>
              </a:rPr>
              <a:t>spend more time on sitting </a:t>
            </a:r>
            <a:r>
              <a:rPr lang="en-US" b="1">
                <a:solidFill>
                  <a:srgbClr val="FF0000"/>
                </a:solidFill>
              </a:rPr>
              <a:t>in </a:t>
            </a:r>
            <a:r>
              <a:rPr lang="en-US" b="1" smtClean="0">
                <a:solidFill>
                  <a:srgbClr val="FF0000"/>
                </a:solidFill>
              </a:rPr>
              <a:t>traffic </a:t>
            </a:r>
            <a:r>
              <a:rPr lang="en-US" b="1" smtClean="0">
                <a:solidFill>
                  <a:srgbClr val="0070C0"/>
                </a:solidFill>
              </a:rPr>
              <a:t>because They </a:t>
            </a:r>
            <a:r>
              <a:rPr lang="en-US" b="1">
                <a:solidFill>
                  <a:srgbClr val="0070C0"/>
                </a:solidFill>
              </a:rPr>
              <a:t>spend more time on sitting </a:t>
            </a:r>
            <a:r>
              <a:rPr lang="en-US" b="1">
                <a:solidFill>
                  <a:srgbClr val="0070C0"/>
                </a:solidFill>
              </a:rPr>
              <a:t>in </a:t>
            </a:r>
            <a:r>
              <a:rPr lang="en-US" b="1" smtClean="0">
                <a:solidFill>
                  <a:srgbClr val="0070C0"/>
                </a:solidFill>
              </a:rPr>
              <a:t>traffic.</a:t>
            </a:r>
            <a:endParaRPr lang="en-US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803275"/>
            <a:ext cx="4114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13" y="2590800"/>
            <a:ext cx="3703637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2150" y="152400"/>
            <a:ext cx="348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Exercises:</a:t>
            </a:r>
            <a:endParaRPr lang="en-US" sz="3200" b="1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267200"/>
            <a:ext cx="4103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814889" y="1394258"/>
            <a:ext cx="4710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0070C0"/>
                </a:solidFill>
              </a:rPr>
              <a:t>1. </a:t>
            </a:r>
            <a:r>
              <a:rPr lang="en-US" sz="2800" b="1" i="1" smtClean="0">
                <a:solidFill>
                  <a:srgbClr val="0070C0"/>
                </a:solidFill>
              </a:rPr>
              <a:t>Earth is bigger than Mars.</a:t>
            </a:r>
            <a:endParaRPr lang="en-US" sz="2800" b="1" i="1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28663" y="3200400"/>
            <a:ext cx="7156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FF0000"/>
                </a:solidFill>
              </a:rPr>
              <a:t>2. </a:t>
            </a:r>
            <a:r>
              <a:rPr lang="en-US" sz="2800" b="1" i="1" smtClean="0">
                <a:solidFill>
                  <a:srgbClr val="FF0000"/>
                </a:solidFill>
              </a:rPr>
              <a:t>NewYork is more dangerous than London.</a:t>
            </a:r>
            <a:endParaRPr lang="en-US" sz="2800" b="1" i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51400" y="5257800"/>
            <a:ext cx="69865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00B050"/>
                </a:solidFill>
              </a:rPr>
              <a:t>3. </a:t>
            </a:r>
            <a:r>
              <a:rPr lang="en-US" sz="2800" b="1" i="1" smtClean="0">
                <a:solidFill>
                  <a:srgbClr val="00B050"/>
                </a:solidFill>
              </a:rPr>
              <a:t>A Rolex Daytona is more expensive than A Cartier Roadster.</a:t>
            </a:r>
            <a:endParaRPr lang="en-US" sz="2800" b="1" i="1">
              <a:solidFill>
                <a:srgbClr val="00B050"/>
              </a:solidFill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255588"/>
            <a:ext cx="817562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896795"/>
            <a:ext cx="401161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581275"/>
            <a:ext cx="37020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4398820"/>
            <a:ext cx="40116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51400" y="5575157"/>
            <a:ext cx="619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 b="1" i="1" smtClean="0">
                <a:solidFill>
                  <a:schemeClr val="accent6">
                    <a:lumMod val="50000"/>
                  </a:schemeClr>
                </a:solidFill>
              </a:rPr>
              <a:t>6. </a:t>
            </a:r>
            <a:r>
              <a:rPr lang="en-US" sz="2800" b="1" i="1" smtClean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sz="2800" b="1" i="1" smtClean="0">
                <a:solidFill>
                  <a:schemeClr val="accent6">
                    <a:lumMod val="50000"/>
                  </a:schemeClr>
                </a:solidFill>
              </a:rPr>
              <a:t>eville is hotter than Toronto</a:t>
            </a:r>
            <a:endParaRPr lang="en-US" sz="2800" b="1" i="1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651447" y="1681310"/>
            <a:ext cx="661504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 smtClean="0">
                <a:solidFill>
                  <a:srgbClr val="C00000"/>
                </a:solidFill>
              </a:rPr>
              <a:t>4.  Germany is smaller than France.</a:t>
            </a:r>
            <a:endParaRPr lang="en-US" sz="2800" b="1" i="1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80405" y="3352800"/>
            <a:ext cx="555379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 b="1" i="1" smtClean="0">
                <a:solidFill>
                  <a:schemeClr val="accent4"/>
                </a:solidFill>
              </a:rPr>
              <a:t>5. </a:t>
            </a:r>
            <a:r>
              <a:rPr lang="en-US" sz="2800" b="1" i="1" smtClean="0">
                <a:solidFill>
                  <a:schemeClr val="accent4"/>
                </a:solidFill>
              </a:rPr>
              <a:t>Water is healthier than beer.</a:t>
            </a:r>
            <a:endParaRPr lang="en-US" sz="2800" b="1" i="1" smtClean="0">
              <a:solidFill>
                <a:schemeClr val="accent4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2284"/>
            <a:ext cx="817562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43200" y="331788"/>
            <a:ext cx="6791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</a:rPr>
              <a:t>Comparative adjectives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11" descr="ANd9GcR3PYTpxPuqOISU3CTdY1luw_uOWdku8O07ExIUY20GvqFJGew&amp;t=1&amp;h=217&amp;w=128&amp;usg=__XBRvdbTuJZLGKwnYlOcOoBBZP1o=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1479550"/>
            <a:ext cx="2725738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5" descr="ANd9GcSuIcy6BP4ZDLU-V1aqnr-k6jGcea0_UY6w_y1fCh1Q8MQxWn4&amp;t=1&amp;usg=__lPDq4Mq2zAiov1Sj1GQmtpeQRBQ=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0675" y="4545013"/>
            <a:ext cx="2524125" cy="1703387"/>
          </a:xfrm>
        </p:spPr>
      </p:pic>
      <p:pic>
        <p:nvPicPr>
          <p:cNvPr id="7" name="Picture 8" descr="ANd9GcTRoq7pin1p5STUCshtgCLYEMoHxRVQIwkZIAnkGwfvc1l-f_4&amp;t=1&amp;h=151&amp;w=245&amp;usg=__81eRPtxcnTttJAM6FI_ym3n3iSs=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15250" y="4495800"/>
            <a:ext cx="2524125" cy="1600200"/>
          </a:xfr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0725" y="1371600"/>
            <a:ext cx="24177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tr-TR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Ex</a:t>
            </a:r>
            <a:r>
              <a:rPr lang="en-US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amples:</a:t>
            </a:r>
            <a:endParaRPr lang="tr-TR" sz="3600" b="1" i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5075" y="2286000"/>
            <a:ext cx="43180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He is tall</a:t>
            </a:r>
            <a:r>
              <a:rPr lang="tr-TR" sz="3600" b="1">
                <a:solidFill>
                  <a:srgbClr val="FF0000"/>
                </a:solidFill>
                <a:latin typeface="+mj-lt"/>
              </a:rPr>
              <a:t>er </a:t>
            </a:r>
            <a:r>
              <a:rPr lang="tr-TR" sz="3600" b="1" i="1" u="sng">
                <a:solidFill>
                  <a:srgbClr val="FF0000"/>
                </a:solidFill>
                <a:latin typeface="+mj-lt"/>
              </a:rPr>
              <a:t>than</a:t>
            </a:r>
            <a:r>
              <a:rPr lang="tr-TR" sz="3600" b="1">
                <a:solidFill>
                  <a:srgbClr val="FF000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me.</a:t>
            </a:r>
            <a:endParaRPr lang="tr-TR" sz="3600" b="1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5075" y="3698875"/>
            <a:ext cx="951865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My car is cheap</a:t>
            </a:r>
            <a:r>
              <a:rPr lang="tr-TR" sz="3600" b="1">
                <a:solidFill>
                  <a:srgbClr val="FF0000"/>
                </a:solidFill>
                <a:latin typeface="+mj-lt"/>
              </a:rPr>
              <a:t>er </a:t>
            </a:r>
            <a:r>
              <a:rPr lang="tr-TR" sz="3600" b="1" i="1" u="sng">
                <a:solidFill>
                  <a:srgbClr val="FF0000"/>
                </a:solidFill>
                <a:latin typeface="+mj-lt"/>
              </a:rPr>
              <a:t>than</a:t>
            </a:r>
            <a:r>
              <a:rPr lang="tr-TR" sz="3600" b="1">
                <a:solidFill>
                  <a:srgbClr val="FF0000"/>
                </a:solidFill>
                <a:latin typeface="+mj-lt"/>
              </a:rPr>
              <a:t> </a:t>
            </a:r>
            <a:r>
              <a:rPr lang="tr-TR" sz="3600" b="1">
                <a:solidFill>
                  <a:srgbClr val="0070C0"/>
                </a:solidFill>
                <a:latin typeface="+mj-lt"/>
              </a:rPr>
              <a:t>your car.</a:t>
            </a:r>
            <a:endParaRPr lang="en-US" sz="3600" b="1">
              <a:solidFill>
                <a:srgbClr val="0070C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838200"/>
            <a:ext cx="37020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320636"/>
            <a:ext cx="366553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4343400"/>
            <a:ext cx="36845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981" y="5337175"/>
            <a:ext cx="6567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00B050"/>
                </a:solidFill>
              </a:rPr>
              <a:t>9. </a:t>
            </a:r>
            <a:r>
              <a:rPr lang="en-US" sz="2800" b="1" i="1" smtClean="0">
                <a:solidFill>
                  <a:srgbClr val="00B050"/>
                </a:solidFill>
              </a:rPr>
              <a:t>Rio de Janeiro is wetter than Moscow.</a:t>
            </a:r>
            <a:endParaRPr lang="en-US" sz="2800" b="1" i="1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0725" y="3239798"/>
            <a:ext cx="6746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FF0000"/>
                </a:solidFill>
              </a:rPr>
              <a:t>8. </a:t>
            </a:r>
            <a:r>
              <a:rPr lang="en-US" sz="2800" b="1" i="1" smtClean="0">
                <a:solidFill>
                  <a:srgbClr val="FF0000"/>
                </a:solidFill>
              </a:rPr>
              <a:t>Compact discs is newer than cassettes.</a:t>
            </a:r>
            <a:endParaRPr lang="en-US" sz="2800" b="1" i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94212" y="1604962"/>
            <a:ext cx="7316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 b="1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7. </a:t>
            </a:r>
            <a:r>
              <a:rPr lang="en-US" sz="2800" b="1" i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Fiat Uno is slower than a Lamborghini.</a:t>
            </a:r>
            <a:endParaRPr lang="en-US" sz="2800" b="1" i="1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2284"/>
            <a:ext cx="817562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808163"/>
            <a:ext cx="38068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814888" y="2544763"/>
            <a:ext cx="68929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FF0000"/>
                </a:solidFill>
              </a:rPr>
              <a:t>10. </a:t>
            </a:r>
            <a:r>
              <a:rPr lang="en-US" sz="2800" b="1" i="1" smtClean="0">
                <a:solidFill>
                  <a:srgbClr val="FF0000"/>
                </a:solidFill>
              </a:rPr>
              <a:t>The Leaning Tower of pica is older than the Taj Mahal.</a:t>
            </a:r>
            <a:endParaRPr lang="en-US" sz="2800" b="1" i="1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2152"/>
            <a:ext cx="817562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 txBox="1"/>
          <p:nvPr/>
        </p:nvSpPr>
        <p:spPr bwMode="auto">
          <a:xfrm>
            <a:off x="925513" y="2095500"/>
            <a:ext cx="104933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rgbClr val="0070C0"/>
                </a:solidFill>
              </a:rPr>
              <a:t>Chocolate is </a:t>
            </a:r>
            <a:r>
              <a:rPr lang="en-GB" sz="3200" b="1">
                <a:solidFill>
                  <a:srgbClr val="FF0000"/>
                </a:solidFill>
              </a:rPr>
              <a:t>more </a:t>
            </a:r>
            <a:r>
              <a:rPr lang="en-GB" sz="3200" b="1">
                <a:solidFill>
                  <a:srgbClr val="0070C0"/>
                </a:solidFill>
              </a:rPr>
              <a:t>delicious</a:t>
            </a:r>
            <a:r>
              <a:rPr lang="en-GB" sz="3200" b="1">
                <a:solidFill>
                  <a:srgbClr val="FF0000"/>
                </a:solidFill>
              </a:rPr>
              <a:t> than</a:t>
            </a:r>
            <a:r>
              <a:rPr lang="en-GB" sz="3200" b="1">
                <a:solidFill>
                  <a:srgbClr val="0070C0"/>
                </a:solidFill>
              </a:rPr>
              <a:t> lemons. </a:t>
            </a:r>
            <a:endParaRPr lang="es-MX" sz="3200" b="1">
              <a:solidFill>
                <a:srgbClr val="0070C0"/>
              </a:solidFill>
            </a:endParaRPr>
          </a:p>
        </p:txBody>
      </p:sp>
      <p:pic>
        <p:nvPicPr>
          <p:cNvPr id="3075" name="Picture 2" descr="http://www.englishexercises.org/makeagame/my_documents/my_pictures/gallery/c/chocolate.jpg"/>
          <p:cNvPicPr>
            <a:picLocks noChangeAspect="1" noChangeArrowheads="1"/>
          </p:cNvPicPr>
          <p:nvPr/>
        </p:nvPicPr>
        <p:blipFill>
          <a:blip r:embed="rId1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300038"/>
            <a:ext cx="2217738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3" descr="http://www.englishexercises.org/makeagame/my_documents/my_pictures/gallery/l/lemon.jpg"/>
          <p:cNvPicPr>
            <a:picLocks noChangeAspect="1" noChangeArrowheads="1"/>
          </p:cNvPicPr>
          <p:nvPr/>
        </p:nvPicPr>
        <p:blipFill>
          <a:blip r:embed="rId3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13" y="260350"/>
            <a:ext cx="2468562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1 Título"/>
          <p:cNvSpPr txBox="1"/>
          <p:nvPr/>
        </p:nvSpPr>
        <p:spPr bwMode="auto">
          <a:xfrm>
            <a:off x="814388" y="2900363"/>
            <a:ext cx="104933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</a:pPr>
            <a:r>
              <a:rPr lang="en-GB" sz="3600" b="1">
                <a:solidFill>
                  <a:srgbClr val="0070C0"/>
                </a:solidFill>
              </a:rPr>
              <a:t>A snake is </a:t>
            </a:r>
            <a:r>
              <a:rPr lang="en-GB" sz="3600" b="1">
                <a:solidFill>
                  <a:srgbClr val="FF0000"/>
                </a:solidFill>
              </a:rPr>
              <a:t>more </a:t>
            </a:r>
            <a:r>
              <a:rPr lang="en-GB" sz="3600" b="1">
                <a:solidFill>
                  <a:srgbClr val="0070C0"/>
                </a:solidFill>
              </a:rPr>
              <a:t>dangerous</a:t>
            </a:r>
            <a:r>
              <a:rPr lang="en-GB" sz="3600" b="1">
                <a:solidFill>
                  <a:srgbClr val="FF0000"/>
                </a:solidFill>
              </a:rPr>
              <a:t> than </a:t>
            </a:r>
            <a:r>
              <a:rPr lang="en-GB" sz="3600" b="1">
                <a:solidFill>
                  <a:srgbClr val="0070C0"/>
                </a:solidFill>
              </a:rPr>
              <a:t>an earthworm.</a:t>
            </a:r>
            <a:endParaRPr lang="es-MX" sz="3600" b="1">
              <a:solidFill>
                <a:srgbClr val="0070C0"/>
              </a:solidFill>
            </a:endParaRPr>
          </a:p>
        </p:txBody>
      </p:sp>
      <p:pic>
        <p:nvPicPr>
          <p:cNvPr id="3078" name="Picture 2" descr="http://www.englishexercises.org/makeagame/my_documents/my_pictures/gallery/s/snake.jpg"/>
          <p:cNvPicPr>
            <a:picLocks noChangeAspect="1" noChangeArrowheads="1"/>
          </p:cNvPicPr>
          <p:nvPr/>
        </p:nvPicPr>
        <p:blipFill>
          <a:blip r:embed="rId4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4233863"/>
            <a:ext cx="2795588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3" descr="http://www.englishexercises.org/makeagame/my_documents/my_pictures/gallery/w/worm.jpg"/>
          <p:cNvPicPr>
            <a:picLocks noChangeAspect="1" noChangeArrowheads="1"/>
          </p:cNvPicPr>
          <p:nvPr/>
        </p:nvPicPr>
        <p:blipFill>
          <a:blip r:embed="rId5"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4279900"/>
            <a:ext cx="28829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447675" y="290513"/>
            <a:ext cx="1762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USES:</a:t>
            </a:r>
            <a:endParaRPr lang="en-US" sz="36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0" y="876300"/>
            <a:ext cx="9483725" cy="1143000"/>
          </a:xfrm>
          <a:ln w="28575">
            <a:solidFill>
              <a:srgbClr val="002060"/>
            </a:solidFill>
            <a:miter lim="800000"/>
          </a:ln>
        </p:spPr>
        <p:txBody>
          <a:bodyPr/>
          <a:lstStyle/>
          <a:p>
            <a:pPr algn="l" eaLnBrk="1" hangingPunct="1"/>
            <a:r>
              <a:rPr lang="en-US" sz="3600" b="1" smtClean="0">
                <a:solidFill>
                  <a:srgbClr val="0070C0"/>
                </a:solidFill>
              </a:rPr>
              <a:t>We use </a:t>
            </a:r>
            <a:r>
              <a:rPr lang="en-US" sz="3600" b="1" smtClean="0">
                <a:solidFill>
                  <a:srgbClr val="FF0000"/>
                </a:solidFill>
              </a:rPr>
              <a:t>Comparative</a:t>
            </a:r>
            <a:r>
              <a:rPr lang="en-US" sz="3600" b="1" smtClean="0">
                <a:solidFill>
                  <a:srgbClr val="0070C0"/>
                </a:solidFill>
              </a:rPr>
              <a:t> adjectives to compare </a:t>
            </a:r>
            <a:r>
              <a:rPr lang="en-US" sz="3600" b="1" smtClean="0">
                <a:solidFill>
                  <a:srgbClr val="FF0000"/>
                </a:solidFill>
              </a:rPr>
              <a:t>two</a:t>
            </a:r>
            <a:r>
              <a:rPr lang="en-US" sz="3600" b="1" smtClean="0">
                <a:solidFill>
                  <a:srgbClr val="0070C0"/>
                </a:solidFill>
              </a:rPr>
              <a:t> people,</a:t>
            </a:r>
            <a:r>
              <a:rPr lang="tr-TR" sz="3600" b="1" smtClean="0">
                <a:solidFill>
                  <a:srgbClr val="0070C0"/>
                </a:solidFill>
              </a:rPr>
              <a:t>thin</a:t>
            </a:r>
            <a:r>
              <a:rPr lang="en-US" sz="3600" b="1" smtClean="0">
                <a:solidFill>
                  <a:srgbClr val="0070C0"/>
                </a:solidFill>
              </a:rPr>
              <a:t>g</a:t>
            </a:r>
            <a:r>
              <a:rPr lang="tr-TR" sz="3600" b="1" smtClean="0">
                <a:solidFill>
                  <a:srgbClr val="0070C0"/>
                </a:solidFill>
              </a:rPr>
              <a:t>s</a:t>
            </a:r>
            <a:r>
              <a:rPr lang="en-US" sz="3600" b="1" smtClean="0">
                <a:solidFill>
                  <a:srgbClr val="0070C0"/>
                </a:solidFill>
              </a:rPr>
              <a:t>, etc. </a:t>
            </a:r>
            <a:endParaRPr lang="tr-TR" sz="3600" b="1" smtClean="0">
              <a:solidFill>
                <a:srgbClr val="0070C0"/>
              </a:solidFill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268538" y="2838450"/>
            <a:ext cx="3106737" cy="3770313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cold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hot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cheap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slow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fast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heavy</a:t>
            </a:r>
            <a:endParaRPr lang="en-GB" sz="36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944938" y="3130550"/>
            <a:ext cx="884237" cy="3230563"/>
          </a:xfrm>
          <a:prstGeom prst="rightBrace">
            <a:avLst>
              <a:gd name="adj1" fmla="val 0"/>
              <a:gd name="adj2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" name="Content Placeholder 1"/>
          <p:cNvSpPr txBox="1"/>
          <p:nvPr/>
        </p:nvSpPr>
        <p:spPr>
          <a:xfrm>
            <a:off x="5086350" y="4365625"/>
            <a:ext cx="1736725" cy="7604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smtClean="0">
                <a:solidFill>
                  <a:srgbClr val="0070C0"/>
                </a:solidFill>
              </a:rPr>
              <a:t>  + “</a:t>
            </a:r>
            <a:r>
              <a:rPr lang="en-GB" sz="3600" b="1" smtClean="0">
                <a:solidFill>
                  <a:srgbClr val="C00000"/>
                </a:solidFill>
              </a:rPr>
              <a:t>er</a:t>
            </a:r>
            <a:r>
              <a:rPr lang="en-GB" sz="3600" b="1" smtClean="0">
                <a:solidFill>
                  <a:srgbClr val="0070C0"/>
                </a:solidFill>
              </a:rPr>
              <a:t>”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937375" y="4538663"/>
            <a:ext cx="455613" cy="288925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875" y="2774950"/>
            <a:ext cx="2438400" cy="38004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cold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hot</a:t>
            </a:r>
            <a:r>
              <a:rPr lang="en-GB" sz="3600" b="1" kern="0">
                <a:solidFill>
                  <a:srgbClr val="FF0000"/>
                </a:solidFill>
              </a:rPr>
              <a:t>ter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cheap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slow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fast</a:t>
            </a:r>
            <a:r>
              <a:rPr lang="en-GB" sz="3600" b="1" kern="0">
                <a:solidFill>
                  <a:srgbClr val="FF0000"/>
                </a:solidFill>
              </a:rPr>
              <a:t>er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heav</a:t>
            </a:r>
            <a:r>
              <a:rPr lang="en-GB" sz="3600" b="1" kern="0">
                <a:solidFill>
                  <a:srgbClr val="FF0000"/>
                </a:solidFill>
              </a:rPr>
              <a:t>ier</a:t>
            </a:r>
            <a:endParaRPr lang="en-GB" sz="3600" b="1" kern="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075" y="2152650"/>
            <a:ext cx="35925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  <a:cs typeface="+mn-cs"/>
              </a:rPr>
              <a:t>Short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130300" y="1233488"/>
            <a:ext cx="55086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5" grpId="0" animBg="1"/>
      <p:bldP spid="11" grpId="0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>
          <a:xfrm>
            <a:off x="3729038" y="1658938"/>
            <a:ext cx="885825" cy="2736850"/>
          </a:xfrm>
          <a:prstGeom prst="righ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Content Placeholder 1"/>
          <p:cNvSpPr txBox="1"/>
          <p:nvPr/>
        </p:nvSpPr>
        <p:spPr>
          <a:xfrm>
            <a:off x="4654550" y="2695575"/>
            <a:ext cx="2663825" cy="838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smtClean="0">
                <a:solidFill>
                  <a:srgbClr val="0070C0"/>
                </a:solidFill>
              </a:rPr>
              <a:t>+</a:t>
            </a:r>
            <a:r>
              <a:rPr lang="en-GB" sz="3600" smtClean="0">
                <a:solidFill>
                  <a:sysClr val="windowText" lastClr="000000"/>
                </a:solidFill>
              </a:rPr>
              <a:t> </a:t>
            </a:r>
            <a:r>
              <a:rPr lang="en-GB" sz="3600" b="1" smtClean="0">
                <a:solidFill>
                  <a:srgbClr val="C00000"/>
                </a:solidFill>
              </a:rPr>
              <a:t>“more”</a:t>
            </a: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1"/>
          <p:cNvSpPr txBox="1"/>
          <p:nvPr/>
        </p:nvSpPr>
        <p:spPr>
          <a:xfrm>
            <a:off x="1296988" y="1385888"/>
            <a:ext cx="2874962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interesting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intelligent 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dangerous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expensive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beautiful</a:t>
            </a:r>
            <a:endParaRPr lang="en-GB" sz="3600" b="1" u="sng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838" y="249238"/>
            <a:ext cx="3449637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</a:rPr>
              <a:t>Long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1200" y="4953000"/>
            <a:ext cx="8545513" cy="113665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Ex: A car is </a:t>
            </a:r>
            <a:r>
              <a:rPr lang="en-GB" sz="3200" b="1" i="1">
                <a:solidFill>
                  <a:srgbClr val="FF0000"/>
                </a:solidFill>
                <a:latin typeface="Calibri" panose="020F0502020204030204"/>
              </a:rPr>
              <a:t>more</a:t>
            </a: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 expensive </a:t>
            </a:r>
            <a:r>
              <a:rPr lang="en-GB" sz="3200" b="1" i="1">
                <a:solidFill>
                  <a:srgbClr val="FF0000"/>
                </a:solidFill>
                <a:latin typeface="Calibri" panose="020F0502020204030204"/>
              </a:rPr>
              <a:t>than</a:t>
            </a:r>
            <a:r>
              <a:rPr lang="en-GB" sz="3200" b="1" i="1">
                <a:solidFill>
                  <a:srgbClr val="00B050"/>
                </a:solidFill>
                <a:latin typeface="Calibri" panose="020F0502020204030204"/>
              </a:rPr>
              <a:t> a bike.</a:t>
            </a:r>
            <a:endParaRPr lang="en-GB" sz="3200" b="1" i="1">
              <a:solidFill>
                <a:srgbClr val="00B050"/>
              </a:solidFill>
              <a:latin typeface="Calibri" panose="020F0502020204030204"/>
            </a:endParaRPr>
          </a:p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3200" kern="0">
                <a:solidFill>
                  <a:srgbClr val="7030A0"/>
                </a:solidFill>
                <a:latin typeface="Comic Sans MS" panose="030F0702030302020204"/>
              </a:rPr>
              <a:t>    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Maria is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more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 beautiful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than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 Jennifer</a:t>
            </a:r>
            <a:r>
              <a:rPr lang="tr-TR" sz="3600" b="1" i="1" kern="0">
                <a:solidFill>
                  <a:srgbClr val="00B050"/>
                </a:solidFill>
                <a:latin typeface="+mj-lt"/>
              </a:rPr>
              <a:t>.</a:t>
            </a:r>
            <a:r>
              <a:rPr lang="en-GB" sz="3600" b="1" i="1">
                <a:solidFill>
                  <a:srgbClr val="00B050"/>
                </a:solidFill>
                <a:latin typeface="+mj-lt"/>
              </a:rPr>
              <a:t> </a:t>
            </a:r>
            <a:endParaRPr lang="en-GB" sz="36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985000" y="2819400"/>
            <a:ext cx="33337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Content Placeholder 1"/>
          <p:cNvSpPr txBox="1"/>
          <p:nvPr/>
        </p:nvSpPr>
        <p:spPr>
          <a:xfrm>
            <a:off x="7543800" y="1355725"/>
            <a:ext cx="3875088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>
                <a:solidFill>
                  <a:srgbClr val="FF0000"/>
                </a:solidFill>
              </a:rPr>
              <a:t>m</a:t>
            </a:r>
            <a:r>
              <a:rPr lang="en-GB" sz="3600" b="1" smtClean="0">
                <a:solidFill>
                  <a:srgbClr val="FF0000"/>
                </a:solidFill>
              </a:rPr>
              <a:t>ore</a:t>
            </a:r>
            <a:r>
              <a:rPr lang="en-GB" sz="3600" b="1" smtClean="0">
                <a:solidFill>
                  <a:srgbClr val="0070C0"/>
                </a:solidFill>
              </a:rPr>
              <a:t> interesting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>
                <a:solidFill>
                  <a:srgbClr val="FF0000"/>
                </a:solidFill>
              </a:rPr>
              <a:t>m</a:t>
            </a:r>
            <a:r>
              <a:rPr lang="en-GB" sz="3600" b="1" smtClean="0">
                <a:solidFill>
                  <a:srgbClr val="FF0000"/>
                </a:solidFill>
              </a:rPr>
              <a:t>ore</a:t>
            </a:r>
            <a:r>
              <a:rPr lang="en-GB" sz="3600" b="1" smtClean="0">
                <a:solidFill>
                  <a:srgbClr val="0070C0"/>
                </a:solidFill>
              </a:rPr>
              <a:t> intelligent 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FF0000"/>
                </a:solidFill>
              </a:rPr>
              <a:t>more</a:t>
            </a:r>
            <a:r>
              <a:rPr lang="en-GB" sz="3600" b="1" smtClean="0">
                <a:solidFill>
                  <a:srgbClr val="0070C0"/>
                </a:solidFill>
              </a:rPr>
              <a:t> dangerous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>
                <a:solidFill>
                  <a:srgbClr val="FF0000"/>
                </a:solidFill>
              </a:rPr>
              <a:t>m</a:t>
            </a:r>
            <a:r>
              <a:rPr lang="en-GB" sz="3600" b="1" smtClean="0">
                <a:solidFill>
                  <a:srgbClr val="FF0000"/>
                </a:solidFill>
              </a:rPr>
              <a:t>ore</a:t>
            </a:r>
            <a:r>
              <a:rPr lang="en-GB" sz="3600" b="1" smtClean="0">
                <a:solidFill>
                  <a:srgbClr val="0070C0"/>
                </a:solidFill>
              </a:rPr>
              <a:t> expensive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>
                <a:solidFill>
                  <a:srgbClr val="FF0000"/>
                </a:solidFill>
              </a:rPr>
              <a:t>m</a:t>
            </a:r>
            <a:r>
              <a:rPr lang="en-GB" sz="3600" b="1" smtClean="0">
                <a:solidFill>
                  <a:srgbClr val="FF0000"/>
                </a:solidFill>
              </a:rPr>
              <a:t>ore</a:t>
            </a:r>
            <a:r>
              <a:rPr lang="en-GB" sz="3600" b="1" smtClean="0">
                <a:solidFill>
                  <a:srgbClr val="0070C0"/>
                </a:solidFill>
              </a:rPr>
              <a:t> beautiful</a:t>
            </a:r>
            <a:endParaRPr lang="en-GB" sz="3600" b="1" u="sng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4350" y="1066800"/>
            <a:ext cx="10801350" cy="1354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If a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short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 adjective ends in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e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, we add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-r</a:t>
            </a:r>
            <a:endParaRPr lang="tr-TR" sz="3600" b="1">
              <a:solidFill>
                <a:srgbClr val="FF0000"/>
              </a:solidFill>
              <a:latin typeface="+mj-lt"/>
            </a:endParaRPr>
          </a:p>
          <a:p>
            <a:pPr>
              <a:spcBef>
                <a:spcPts val="1200"/>
              </a:spcBef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     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wide - wide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r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                large  - large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r</a:t>
            </a:r>
            <a:endParaRPr lang="tr-TR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720725" y="290513"/>
            <a:ext cx="21748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Comic Sans MS" panose="030F0702030302020204" pitchFamily="66" charset="0"/>
              </a:rPr>
              <a:t>NOTES:</a:t>
            </a:r>
            <a:endParaRPr lang="en-US" sz="32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2667000"/>
            <a:ext cx="11350625" cy="2078038"/>
          </a:xfrm>
        </p:spPr>
        <p:txBody>
          <a:bodyPr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</a:t>
            </a:r>
            <a:r>
              <a:rPr lang="tr-TR" sz="3200" b="1" kern="0" smtClean="0">
                <a:solidFill>
                  <a:srgbClr val="0070C0"/>
                </a:solidFill>
              </a:rPr>
              <a:t>If </a:t>
            </a:r>
            <a:r>
              <a:rPr lang="en-US" sz="3200" b="1">
                <a:solidFill>
                  <a:srgbClr val="0070C0"/>
                </a:solidFill>
              </a:rPr>
              <a:t>a </a:t>
            </a:r>
            <a:r>
              <a:rPr lang="en-US" sz="3200" b="1">
                <a:solidFill>
                  <a:srgbClr val="FF0000"/>
                </a:solidFill>
              </a:rPr>
              <a:t>short</a:t>
            </a:r>
            <a:r>
              <a:rPr lang="en-US" sz="3200" b="1">
                <a:solidFill>
                  <a:srgbClr val="0070C0"/>
                </a:solidFill>
              </a:rPr>
              <a:t> adjective </a:t>
            </a:r>
            <a:r>
              <a:rPr lang="tr-TR" sz="3200" b="1" kern="0" smtClean="0">
                <a:solidFill>
                  <a:srgbClr val="0070C0"/>
                </a:solidFill>
              </a:rPr>
              <a:t>ends in </a:t>
            </a:r>
            <a:r>
              <a:rPr lang="tr-TR" sz="3200" b="1" kern="0" smtClean="0">
                <a:solidFill>
                  <a:srgbClr val="FF0000"/>
                </a:solidFill>
              </a:rPr>
              <a:t>one vowel</a:t>
            </a:r>
            <a:r>
              <a:rPr lang="tr-TR" sz="3200" b="1" kern="0" smtClean="0">
                <a:solidFill>
                  <a:sysClr val="windowText" lastClr="000000"/>
                </a:solidFill>
              </a:rPr>
              <a:t> + </a:t>
            </a:r>
            <a:r>
              <a:rPr lang="tr-TR" sz="3200" b="1" kern="0" smtClean="0">
                <a:solidFill>
                  <a:srgbClr val="FF0000"/>
                </a:solidFill>
              </a:rPr>
              <a:t>consonant</a:t>
            </a:r>
            <a:br>
              <a:rPr lang="tr-TR" sz="3200" b="1" kern="0" smtClean="0">
                <a:solidFill>
                  <a:srgbClr val="FF0000"/>
                </a:solidFill>
              </a:rPr>
            </a:br>
            <a:r>
              <a:rPr lang="tr-TR" sz="3200" b="1" kern="0" smtClean="0">
                <a:solidFill>
                  <a:srgbClr val="FF0000"/>
                </a:solidFill>
              </a:rPr>
              <a:t>                            </a:t>
            </a:r>
            <a:r>
              <a:rPr lang="en-US" sz="3200" b="1" kern="0" smtClean="0">
                <a:solidFill>
                  <a:srgbClr val="FF0000"/>
                </a:solidFill>
              </a:rPr>
              <a:t>                         </a:t>
            </a:r>
            <a:r>
              <a:rPr lang="tr-TR" sz="2800" b="1" i="1" kern="0" smtClean="0">
                <a:solidFill>
                  <a:srgbClr val="0070C0"/>
                </a:solidFill>
              </a:rPr>
              <a:t>(a,e,i,o,u)  </a:t>
            </a:r>
            <a:r>
              <a:rPr lang="en-US" sz="2800" b="1" i="1" kern="0" smtClean="0">
                <a:solidFill>
                  <a:srgbClr val="0070C0"/>
                </a:solidFill>
              </a:rPr>
              <a:t>       (</a:t>
            </a:r>
            <a:r>
              <a:rPr lang="tr-TR" sz="2800" b="1" i="1" kern="0" smtClean="0">
                <a:solidFill>
                  <a:srgbClr val="0070C0"/>
                </a:solidFill>
              </a:rPr>
              <a:t>b,c,d,f,g,h,j,k,l,m...)</a:t>
            </a:r>
            <a:br>
              <a:rPr lang="tr-TR" sz="2800" b="1" i="1" kern="0" smtClean="0">
                <a:solidFill>
                  <a:srgbClr val="0070C0"/>
                </a:solidFill>
              </a:rPr>
            </a:br>
            <a:r>
              <a:rPr lang="tr-TR" sz="2800" b="1" kern="0" smtClean="0">
                <a:solidFill>
                  <a:sysClr val="windowText" lastClr="000000"/>
                </a:solidFill>
              </a:rPr>
              <a:t>    </a:t>
            </a:r>
            <a:r>
              <a:rPr lang="tr-TR" sz="3200" b="1" kern="0" smtClean="0">
                <a:solidFill>
                  <a:srgbClr val="0070C0"/>
                </a:solidFill>
              </a:rPr>
              <a:t>we</a:t>
            </a:r>
            <a:r>
              <a:rPr lang="tr-TR" sz="3200" b="1" kern="0" smtClean="0">
                <a:solidFill>
                  <a:sysClr val="windowText" lastClr="000000"/>
                </a:solidFill>
              </a:rPr>
              <a:t> </a:t>
            </a:r>
            <a:r>
              <a:rPr lang="tr-TR" sz="3200" b="1" kern="0" smtClean="0">
                <a:solidFill>
                  <a:srgbClr val="FF0000"/>
                </a:solidFill>
              </a:rPr>
              <a:t>double</a:t>
            </a:r>
            <a:r>
              <a:rPr lang="tr-TR" sz="3200" b="1" kern="0" smtClean="0">
                <a:solidFill>
                  <a:sysClr val="windowText" lastClr="000000"/>
                </a:solidFill>
              </a:rPr>
              <a:t> </a:t>
            </a:r>
            <a:r>
              <a:rPr lang="tr-TR" sz="3200" b="1" kern="0" smtClean="0">
                <a:solidFill>
                  <a:srgbClr val="0070C0"/>
                </a:solidFill>
              </a:rPr>
              <a:t>the consanant and add </a:t>
            </a:r>
            <a:r>
              <a:rPr lang="en-US" sz="3200" b="1" kern="0">
                <a:solidFill>
                  <a:srgbClr val="FF0000"/>
                </a:solidFill>
              </a:rPr>
              <a:t>-</a:t>
            </a:r>
            <a:r>
              <a:rPr lang="tr-TR" sz="3200" b="1" kern="0" smtClean="0">
                <a:solidFill>
                  <a:srgbClr val="FF0000"/>
                </a:solidFill>
              </a:rPr>
              <a:t>er</a:t>
            </a:r>
            <a:r>
              <a:rPr lang="en-US" sz="3200" b="1" kern="0" smtClean="0">
                <a:solidFill>
                  <a:srgbClr val="FF0000"/>
                </a:solidFill>
              </a:rPr>
              <a:t> </a:t>
            </a:r>
            <a:r>
              <a:rPr lang="en-US" sz="3200" b="1" kern="0" smtClean="0">
                <a:solidFill>
                  <a:srgbClr val="0070C0"/>
                </a:solidFill>
              </a:rPr>
              <a:t>(except adjs ending </a:t>
            </a:r>
            <a:r>
              <a:rPr lang="en-US" sz="3200" b="1" kern="0" smtClean="0">
                <a:solidFill>
                  <a:srgbClr val="FF0000"/>
                </a:solidFill>
              </a:rPr>
              <a:t>“w”)</a:t>
            </a:r>
            <a:endParaRPr lang="tr-TR" sz="3200" b="1" kern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4648200"/>
            <a:ext cx="3908425" cy="2124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b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 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 big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g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 hot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thin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en-US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 fat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r>
              <a:rPr lang="tr-TR" sz="36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tr-TR" sz="36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6963" y="4648200"/>
            <a:ext cx="39084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new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slow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147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57200"/>
            <a:ext cx="11731625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If an adjective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sz="2800" b="1" smtClean="0">
                <a:solidFill>
                  <a:srgbClr val="FF0000"/>
                </a:solidFill>
                <a:latin typeface="+mj-lt"/>
              </a:rPr>
              <a:t>(one </a:t>
            </a:r>
            <a:r>
              <a:rPr lang="tr-TR" sz="2800" b="1">
                <a:solidFill>
                  <a:srgbClr val="FF0000"/>
                </a:solidFill>
                <a:latin typeface="+mj-lt"/>
              </a:rPr>
              <a:t>or two </a:t>
            </a:r>
            <a:r>
              <a:rPr lang="tr-TR" sz="2800" b="1" smtClean="0">
                <a:solidFill>
                  <a:srgbClr val="FF0000"/>
                </a:solidFill>
                <a:latin typeface="+mj-lt"/>
              </a:rPr>
              <a:t>sylabbles</a:t>
            </a:r>
            <a:r>
              <a:rPr lang="en-US" sz="2800" b="1">
                <a:solidFill>
                  <a:srgbClr val="FF0000"/>
                </a:solidFill>
                <a:latin typeface="+mj-lt"/>
              </a:rPr>
              <a:t>)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ends with a 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consonant</a:t>
            </a:r>
            <a:r>
              <a:rPr lang="en-US" sz="36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, we change 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to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i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and add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er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.</a:t>
            </a:r>
            <a:endParaRPr lang="tr-TR" sz="3600" b="1" kern="0" smtClean="0">
              <a:solidFill>
                <a:srgbClr val="FF0000"/>
              </a:solidFill>
              <a:latin typeface="+mj-lt"/>
            </a:endParaRPr>
          </a:p>
          <a:p>
            <a:pPr eaLnBrk="1" hangingPunct="1">
              <a:defRPr/>
            </a:pPr>
            <a:endParaRPr lang="tr-TR" sz="2800" b="1" kern="0" smtClean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b="1" kern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    </a:t>
            </a:r>
            <a:endParaRPr lang="tr-TR" sz="2800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7325" y="1801813"/>
            <a:ext cx="4657725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sh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sh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dr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dr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en-US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ugl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  ugl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57975" y="1801813"/>
            <a:ext cx="4657725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happ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  happ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funn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  funn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en-US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eas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  -   eas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4079875"/>
            <a:ext cx="11606213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buFont typeface="Wingdings" panose="05000000000000000000" pitchFamily="2" charset="2"/>
              <a:buChar char="Ø"/>
              <a:defRPr/>
            </a:pP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If a</a:t>
            </a:r>
            <a:r>
              <a:rPr lang="en-US" sz="36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short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adjective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ends with a 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vowel</a:t>
            </a:r>
            <a:r>
              <a:rPr lang="en-US" sz="36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,</a:t>
            </a:r>
            <a:r>
              <a:rPr lang="en-US" sz="3600" b="1" kern="0" smtClean="0">
                <a:solidFill>
                  <a:srgbClr val="0070C0"/>
                </a:solidFill>
                <a:latin typeface="+mj-lt"/>
              </a:rPr>
              <a:t> we 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add </a:t>
            </a:r>
            <a:r>
              <a:rPr lang="en-US" sz="36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er</a:t>
            </a:r>
            <a:r>
              <a:rPr lang="en-US" sz="3600" b="1" kern="0" smtClean="0">
                <a:solidFill>
                  <a:srgbClr val="FF0000"/>
                </a:solidFill>
                <a:latin typeface="+mj-lt"/>
              </a:rPr>
              <a:t>.</a:t>
            </a:r>
            <a:endParaRPr lang="tr-TR" sz="2800" b="1" kern="0" smtClean="0">
              <a:solidFill>
                <a:srgbClr val="FF0000"/>
              </a:solidFill>
              <a:latin typeface="+mj-lt"/>
            </a:endParaRPr>
          </a:p>
          <a:p>
            <a:pPr marL="0" indent="0"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b="1" kern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</a:t>
            </a:r>
            <a:endParaRPr lang="tr-TR" sz="2800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8388" y="4800600"/>
            <a:ext cx="3309937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gr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grey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gay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er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0" y="914400"/>
            <a:ext cx="8926830" cy="4648200"/>
          </a:xfrm>
          <a:prstGeom prst="roundRect">
            <a:avLst/>
          </a:prstGeom>
          <a:solidFill>
            <a:srgbClr val="FFEF6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Irregular words change;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good </a:t>
            </a: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= better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bad  = worse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 pitchFamily="66" charset="0"/>
                <a:cs typeface="+mn-cs"/>
              </a:rPr>
              <a:t>/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+mn-cs"/>
              </a:rPr>
              <a:t>w</a:t>
            </a:r>
            <a:r>
              <a:rPr 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ɜ:s/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many/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much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= more</a:t>
            </a:r>
            <a:endParaRPr lang="tr-TR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little = less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far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farther/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further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(tg+kc)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       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old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=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older/elder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(cấp bậc)</a:t>
            </a:r>
            <a:endParaRPr lang="tr-TR" sz="20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5782</Words>
  <Application>WPS Presentation</Application>
  <PresentationFormat>Custom</PresentationFormat>
  <Paragraphs>343</Paragraphs>
  <Slides>31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Arial</vt:lpstr>
      <vt:lpstr>SimSun</vt:lpstr>
      <vt:lpstr>Wingdings</vt:lpstr>
      <vt:lpstr>Calibri</vt:lpstr>
      <vt:lpstr>Arial Black</vt:lpstr>
      <vt:lpstr>Comic Sans MS</vt:lpstr>
      <vt:lpstr>Calibri</vt:lpstr>
      <vt:lpstr>Comic Sans MS</vt:lpstr>
      <vt:lpstr>Microsoft YaHei</vt:lpstr>
      <vt:lpstr>Arial Unicode MS</vt:lpstr>
      <vt:lpstr>Times New Roman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We use Comparative adjectives to compare two people,things, etc. </vt:lpstr>
      <vt:lpstr>PowerPoint 演示文稿</vt:lpstr>
      <vt:lpstr> If a short adjective ends in one vowel + consonant                                                      (a,e,i,o,u)         (b,c,d,f,g,h,j,k,l,m...)     we double the consanant and add -er (except adjs ending “w”)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use Comparative advebs to compare two actions.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283</cp:revision>
  <dcterms:created xsi:type="dcterms:W3CDTF">2020-06-26T08:16:00Z</dcterms:created>
  <dcterms:modified xsi:type="dcterms:W3CDTF">2023-05-06T09:57:15Z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A5763BDD568D4F01AD8206D2D5B57513</vt:lpwstr>
  </property>
  <property fmtid="{D5CDD505-2E9C-101B-9397-08002B2CF9AE}" pid="3" name="KSOProductBuildVer">
    <vt:lpwstr>1033-11.2.0.11219</vt:lpwstr>
  </property>
</Properties>
</file>